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Open Sauce Semi-Bold" charset="1" panose="00000700000000000000"/>
      <p:regular r:id="rId25"/>
    </p:embeddedFont>
    <p:embeddedFont>
      <p:font typeface="Open Sauce" charset="1" panose="00000500000000000000"/>
      <p:regular r:id="rId26"/>
    </p:embeddedFont>
    <p:embeddedFont>
      <p:font typeface="Symphony Bold" charset="1" panose="00000000000000000000"/>
      <p:regular r:id="rId27"/>
    </p:embeddedFont>
    <p:embeddedFont>
      <p:font typeface="Open Sans" charset="1" panose="020B0606030504020204"/>
      <p:regular r:id="rId28"/>
    </p:embeddedFont>
    <p:embeddedFont>
      <p:font typeface="Open Sauce Bold" charset="1" panose="00000800000000000000"/>
      <p:regular r:id="rId29"/>
    </p:embeddedFont>
    <p:embeddedFont>
      <p:font typeface="Open Sans Bold" charset="1" panose="020B0806030504020204"/>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7786" r="0" b="7786"/>
            <a:stretch>
              <a:fillRect/>
            </a:stretch>
          </p:blipFill>
          <p:spPr>
            <a:xfrm flipH="false" flipV="false">
              <a:off x="0" y="0"/>
              <a:ext cx="24384000" cy="13716000"/>
            </a:xfrm>
            <a:prstGeom prst="rect">
              <a:avLst/>
            </a:prstGeom>
          </p:spPr>
        </p:pic>
      </p:grpSp>
      <p:grpSp>
        <p:nvGrpSpPr>
          <p:cNvPr name="Group 4" id="4"/>
          <p:cNvGrpSpPr/>
          <p:nvPr/>
        </p:nvGrpSpPr>
        <p:grpSpPr>
          <a:xfrm rot="0">
            <a:off x="0" y="0"/>
            <a:ext cx="18288000" cy="10287000"/>
            <a:chOff x="0" y="0"/>
            <a:chExt cx="4816593" cy="2709333"/>
          </a:xfrm>
        </p:grpSpPr>
        <p:sp>
          <p:nvSpPr>
            <p:cNvPr name="Freeform 5" id="5"/>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92852">
                <a:alpha val="82745"/>
              </a:srgbClr>
            </a:solidFill>
          </p:spPr>
        </p:sp>
        <p:sp>
          <p:nvSpPr>
            <p:cNvPr name="TextBox 6" id="6"/>
            <p:cNvSpPr txBox="true"/>
            <p:nvPr/>
          </p:nvSpPr>
          <p:spPr>
            <a:xfrm>
              <a:off x="0" y="-38100"/>
              <a:ext cx="4816593" cy="2747433"/>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5481642" y="4371352"/>
            <a:ext cx="7324716" cy="1458572"/>
          </a:xfrm>
          <a:prstGeom prst="rect">
            <a:avLst/>
          </a:prstGeom>
        </p:spPr>
        <p:txBody>
          <a:bodyPr anchor="t" rtlCol="false" tIns="0" lIns="0" bIns="0" rIns="0">
            <a:spAutoFit/>
          </a:bodyPr>
          <a:lstStyle/>
          <a:p>
            <a:pPr algn="ctr">
              <a:lnSpc>
                <a:spcPts val="5834"/>
              </a:lnSpc>
            </a:pPr>
            <a:r>
              <a:rPr lang="en-US" b="true" sz="4167" spc="1146">
                <a:solidFill>
                  <a:srgbClr val="FFFFFF"/>
                </a:solidFill>
                <a:latin typeface="Open Sauce Semi-Bold"/>
                <a:ea typeface="Open Sauce Semi-Bold"/>
                <a:cs typeface="Open Sauce Semi-Bold"/>
                <a:sym typeface="Open Sauce Semi-Bold"/>
              </a:rPr>
              <a:t>PROYECTO SIETE Y MEDIO</a:t>
            </a:r>
          </a:p>
        </p:txBody>
      </p:sp>
      <p:sp>
        <p:nvSpPr>
          <p:cNvPr name="AutoShape 8" id="8"/>
          <p:cNvSpPr/>
          <p:nvPr/>
        </p:nvSpPr>
        <p:spPr>
          <a:xfrm>
            <a:off x="5897880" y="5143500"/>
            <a:ext cx="6492240" cy="0"/>
          </a:xfrm>
          <a:prstGeom prst="line">
            <a:avLst/>
          </a:prstGeom>
          <a:ln cap="flat" w="38100">
            <a:solidFill>
              <a:srgbClr val="FFFFFF"/>
            </a:solidFill>
            <a:prstDash val="solid"/>
            <a:headEnd type="none" len="sm" w="sm"/>
            <a:tailEnd type="none" len="sm" w="sm"/>
          </a:ln>
        </p:spPr>
      </p:sp>
      <p:sp>
        <p:nvSpPr>
          <p:cNvPr name="Freeform 9" id="9"/>
          <p:cNvSpPr/>
          <p:nvPr/>
        </p:nvSpPr>
        <p:spPr>
          <a:xfrm flipH="false" flipV="false" rot="0">
            <a:off x="98717" y="2862838"/>
            <a:ext cx="5701656" cy="4561325"/>
          </a:xfrm>
          <a:custGeom>
            <a:avLst/>
            <a:gdLst/>
            <a:ahLst/>
            <a:cxnLst/>
            <a:rect r="r" b="b" t="t" l="l"/>
            <a:pathLst>
              <a:path h="4561325" w="5701656">
                <a:moveTo>
                  <a:pt x="0" y="0"/>
                </a:moveTo>
                <a:lnTo>
                  <a:pt x="5701656" y="0"/>
                </a:lnTo>
                <a:lnTo>
                  <a:pt x="5701656" y="4561324"/>
                </a:lnTo>
                <a:lnTo>
                  <a:pt x="0" y="4561324"/>
                </a:lnTo>
                <a:lnTo>
                  <a:pt x="0" y="0"/>
                </a:lnTo>
                <a:close/>
              </a:path>
            </a:pathLst>
          </a:custGeom>
          <a:blipFill>
            <a:blip r:embed="rId3"/>
            <a:stretch>
              <a:fillRect l="0" t="0" r="0" b="0"/>
            </a:stretch>
          </a:blipFill>
        </p:spPr>
      </p:sp>
      <p:sp>
        <p:nvSpPr>
          <p:cNvPr name="TextBox 10" id="10"/>
          <p:cNvSpPr txBox="true"/>
          <p:nvPr/>
        </p:nvSpPr>
        <p:spPr>
          <a:xfrm rot="0">
            <a:off x="5800373" y="8277816"/>
            <a:ext cx="6687255" cy="363099"/>
          </a:xfrm>
          <a:prstGeom prst="rect">
            <a:avLst/>
          </a:prstGeom>
        </p:spPr>
        <p:txBody>
          <a:bodyPr anchor="t" rtlCol="false" tIns="0" lIns="0" bIns="0" rIns="0">
            <a:spAutoFit/>
          </a:bodyPr>
          <a:lstStyle/>
          <a:p>
            <a:pPr algn="ctr">
              <a:lnSpc>
                <a:spcPts val="3086"/>
              </a:lnSpc>
            </a:pPr>
            <a:r>
              <a:rPr lang="en-US" sz="2204" spc="606">
                <a:solidFill>
                  <a:srgbClr val="FFFFFF"/>
                </a:solidFill>
                <a:latin typeface="Open Sauce"/>
                <a:ea typeface="Open Sauce"/>
                <a:cs typeface="Open Sauce"/>
                <a:sym typeface="Open Sauce"/>
              </a:rPr>
              <a:t>ALEIX, DAVID Y CRIS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sp>
        <p:nvSpPr>
          <p:cNvPr name="TextBox 2" id="2"/>
          <p:cNvSpPr txBox="true"/>
          <p:nvPr/>
        </p:nvSpPr>
        <p:spPr>
          <a:xfrm rot="0">
            <a:off x="5481642" y="4371352"/>
            <a:ext cx="7324716" cy="1458572"/>
          </a:xfrm>
          <a:prstGeom prst="rect">
            <a:avLst/>
          </a:prstGeom>
        </p:spPr>
        <p:txBody>
          <a:bodyPr anchor="t" rtlCol="false" tIns="0" lIns="0" bIns="0" rIns="0">
            <a:spAutoFit/>
          </a:bodyPr>
          <a:lstStyle/>
          <a:p>
            <a:pPr algn="ctr">
              <a:lnSpc>
                <a:spcPts val="5834"/>
              </a:lnSpc>
            </a:pPr>
            <a:r>
              <a:rPr lang="en-US" b="true" sz="4167" spc="1146">
                <a:solidFill>
                  <a:srgbClr val="FFFFFF"/>
                </a:solidFill>
                <a:latin typeface="Open Sauce Semi-Bold"/>
                <a:ea typeface="Open Sauce Semi-Bold"/>
                <a:cs typeface="Open Sauce Semi-Bold"/>
                <a:sym typeface="Open Sauce Semi-Bold"/>
              </a:rPr>
              <a:t>DESARROLLO WEB</a:t>
            </a:r>
          </a:p>
          <a:p>
            <a:pPr algn="ctr">
              <a:lnSpc>
                <a:spcPts val="5834"/>
              </a:lnSpc>
            </a:pPr>
          </a:p>
        </p:txBody>
      </p:sp>
      <p:sp>
        <p:nvSpPr>
          <p:cNvPr name="Freeform 3" id="3"/>
          <p:cNvSpPr/>
          <p:nvPr/>
        </p:nvSpPr>
        <p:spPr>
          <a:xfrm flipH="false" flipV="false" rot="0">
            <a:off x="0" y="0"/>
            <a:ext cx="4352175" cy="3500871"/>
          </a:xfrm>
          <a:custGeom>
            <a:avLst/>
            <a:gdLst/>
            <a:ahLst/>
            <a:cxnLst/>
            <a:rect r="r" b="b" t="t" l="l"/>
            <a:pathLst>
              <a:path h="3500871" w="4352175">
                <a:moveTo>
                  <a:pt x="0" y="0"/>
                </a:moveTo>
                <a:lnTo>
                  <a:pt x="4352175" y="0"/>
                </a:lnTo>
                <a:lnTo>
                  <a:pt x="4352175" y="3500871"/>
                </a:lnTo>
                <a:lnTo>
                  <a:pt x="0" y="3500871"/>
                </a:lnTo>
                <a:lnTo>
                  <a:pt x="0" y="0"/>
                </a:lnTo>
                <a:close/>
              </a:path>
            </a:pathLst>
          </a:custGeom>
          <a:blipFill>
            <a:blip r:embed="rId2"/>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5373278"/>
            <a:ext cx="9144000" cy="4913722"/>
            <a:chOff x="0" y="0"/>
            <a:chExt cx="12192000" cy="6551629"/>
          </a:xfrm>
        </p:grpSpPr>
        <p:pic>
          <p:nvPicPr>
            <p:cNvPr name="Picture 3" id="3"/>
            <p:cNvPicPr>
              <a:picLocks noChangeAspect="true"/>
            </p:cNvPicPr>
            <p:nvPr/>
          </p:nvPicPr>
          <p:blipFill>
            <a:blip r:embed="rId2"/>
            <a:srcRect l="0" t="9671" r="0" b="9671"/>
            <a:stretch>
              <a:fillRect/>
            </a:stretch>
          </p:blipFill>
          <p:spPr>
            <a:xfrm flipH="false" flipV="false">
              <a:off x="0" y="0"/>
              <a:ext cx="12192000" cy="6551629"/>
            </a:xfrm>
            <a:prstGeom prst="rect">
              <a:avLst/>
            </a:prstGeom>
          </p:spPr>
        </p:pic>
      </p:grpSp>
      <p:grpSp>
        <p:nvGrpSpPr>
          <p:cNvPr name="Group 4" id="4"/>
          <p:cNvGrpSpPr/>
          <p:nvPr/>
        </p:nvGrpSpPr>
        <p:grpSpPr>
          <a:xfrm rot="0">
            <a:off x="9144000" y="0"/>
            <a:ext cx="9144000" cy="5373278"/>
            <a:chOff x="0" y="0"/>
            <a:chExt cx="2408296" cy="1415184"/>
          </a:xfrm>
        </p:grpSpPr>
        <p:sp>
          <p:nvSpPr>
            <p:cNvPr name="Freeform 5" id="5"/>
            <p:cNvSpPr/>
            <p:nvPr/>
          </p:nvSpPr>
          <p:spPr>
            <a:xfrm flipH="false" flipV="false" rot="0">
              <a:off x="0" y="0"/>
              <a:ext cx="2408296" cy="1415184"/>
            </a:xfrm>
            <a:custGeom>
              <a:avLst/>
              <a:gdLst/>
              <a:ahLst/>
              <a:cxnLst/>
              <a:rect r="r" b="b" t="t" l="l"/>
              <a:pathLst>
                <a:path h="1415184" w="2408296">
                  <a:moveTo>
                    <a:pt x="0" y="0"/>
                  </a:moveTo>
                  <a:lnTo>
                    <a:pt x="2408296" y="0"/>
                  </a:lnTo>
                  <a:lnTo>
                    <a:pt x="2408296" y="1415184"/>
                  </a:lnTo>
                  <a:lnTo>
                    <a:pt x="0" y="1415184"/>
                  </a:lnTo>
                  <a:close/>
                </a:path>
              </a:pathLst>
            </a:custGeom>
            <a:solidFill>
              <a:srgbClr val="092852"/>
            </a:solidFill>
          </p:spPr>
        </p:sp>
        <p:sp>
          <p:nvSpPr>
            <p:cNvPr name="TextBox 6" id="6"/>
            <p:cNvSpPr txBox="true"/>
            <p:nvPr/>
          </p:nvSpPr>
          <p:spPr>
            <a:xfrm>
              <a:off x="0" y="-47625"/>
              <a:ext cx="2408296" cy="1462809"/>
            </a:xfrm>
            <a:prstGeom prst="rect">
              <a:avLst/>
            </a:prstGeom>
          </p:spPr>
          <p:txBody>
            <a:bodyPr anchor="ctr" rtlCol="false" tIns="50800" lIns="50800" bIns="50800" rIns="50800"/>
            <a:lstStyle/>
            <a:p>
              <a:pPr algn="ctr">
                <a:lnSpc>
                  <a:spcPts val="3499"/>
                </a:lnSpc>
              </a:pPr>
            </a:p>
            <a:p>
              <a:pPr algn="ctr">
                <a:lnSpc>
                  <a:spcPts val="3499"/>
                </a:lnSpc>
              </a:pPr>
            </a:p>
            <a:p>
              <a:pPr algn="ctr">
                <a:lnSpc>
                  <a:spcPts val="3499"/>
                </a:lnSpc>
              </a:pPr>
            </a:p>
          </p:txBody>
        </p:sp>
      </p:grpSp>
      <p:sp>
        <p:nvSpPr>
          <p:cNvPr name="Freeform 7" id="7"/>
          <p:cNvSpPr/>
          <p:nvPr/>
        </p:nvSpPr>
        <p:spPr>
          <a:xfrm flipH="false" flipV="false" rot="0">
            <a:off x="914400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
        <p:nvSpPr>
          <p:cNvPr name="TextBox 8" id="8"/>
          <p:cNvSpPr txBox="true"/>
          <p:nvPr/>
        </p:nvSpPr>
        <p:spPr>
          <a:xfrm rot="0">
            <a:off x="12148275" y="9438612"/>
            <a:ext cx="5668030" cy="264160"/>
          </a:xfrm>
          <a:prstGeom prst="rect">
            <a:avLst/>
          </a:prstGeom>
        </p:spPr>
        <p:txBody>
          <a:bodyPr anchor="t" rtlCol="false" tIns="0" lIns="0" bIns="0" rIns="0">
            <a:spAutoFit/>
          </a:bodyPr>
          <a:lstStyle/>
          <a:p>
            <a:pPr algn="r">
              <a:lnSpc>
                <a:spcPts val="2240"/>
              </a:lnSpc>
            </a:pPr>
            <a:r>
              <a:rPr lang="en-US" b="true" sz="1600" spc="440">
                <a:solidFill>
                  <a:srgbClr val="FFFFFF"/>
                </a:solidFill>
                <a:latin typeface="Open Sauce Semi-Bold"/>
                <a:ea typeface="Open Sauce Semi-Bold"/>
                <a:cs typeface="Open Sauce Semi-Bold"/>
                <a:sym typeface="Open Sauce Semi-Bold"/>
              </a:rPr>
              <a:t>PROYECTO SIETE Y MEDIO 2025</a:t>
            </a:r>
          </a:p>
        </p:txBody>
      </p:sp>
      <p:sp>
        <p:nvSpPr>
          <p:cNvPr name="TextBox 9" id="9"/>
          <p:cNvSpPr txBox="true"/>
          <p:nvPr/>
        </p:nvSpPr>
        <p:spPr>
          <a:xfrm rot="0">
            <a:off x="540463" y="749935"/>
            <a:ext cx="8202114" cy="8835044"/>
          </a:xfrm>
          <a:prstGeom prst="rect">
            <a:avLst/>
          </a:prstGeom>
        </p:spPr>
        <p:txBody>
          <a:bodyPr anchor="t" rtlCol="false" tIns="0" lIns="0" bIns="0" rIns="0">
            <a:spAutoFit/>
          </a:bodyPr>
          <a:lstStyle/>
          <a:p>
            <a:pPr algn="l">
              <a:lnSpc>
                <a:spcPts val="3717"/>
              </a:lnSpc>
            </a:pPr>
            <a:r>
              <a:rPr lang="en-US" sz="2446" b="true">
                <a:solidFill>
                  <a:srgbClr val="092852"/>
                </a:solidFill>
                <a:latin typeface="Open Sans Bold"/>
                <a:ea typeface="Open Sans Bold"/>
                <a:cs typeface="Open Sans Bold"/>
                <a:sym typeface="Open Sans Bold"/>
              </a:rPr>
              <a:t>index.html:</a:t>
            </a:r>
            <a:r>
              <a:rPr lang="en-US" sz="2446">
                <a:solidFill>
                  <a:srgbClr val="092852"/>
                </a:solidFill>
                <a:latin typeface="Open Sans"/>
                <a:ea typeface="Open Sans"/>
                <a:cs typeface="Open Sans"/>
                <a:sym typeface="Open Sans"/>
              </a:rPr>
              <a:t> En esta página he incluido una introducción al juego, proporcionando una visión general del objetivo y las reglas básicas para los nuevos jugadores.</a:t>
            </a:r>
          </a:p>
          <a:p>
            <a:pPr algn="l">
              <a:lnSpc>
                <a:spcPts val="3717"/>
              </a:lnSpc>
            </a:pPr>
          </a:p>
          <a:p>
            <a:pPr algn="l">
              <a:lnSpc>
                <a:spcPts val="3717"/>
              </a:lnSpc>
            </a:pPr>
            <a:r>
              <a:rPr lang="en-US" sz="2446" b="true">
                <a:solidFill>
                  <a:srgbClr val="092852"/>
                </a:solidFill>
                <a:latin typeface="Open Sans Bold"/>
                <a:ea typeface="Open Sans Bold"/>
                <a:cs typeface="Open Sans Bold"/>
                <a:sym typeface="Open Sans Bold"/>
              </a:rPr>
              <a:t>tutorial.html</a:t>
            </a:r>
            <a:r>
              <a:rPr lang="en-US" sz="2446">
                <a:solidFill>
                  <a:srgbClr val="092852"/>
                </a:solidFill>
                <a:latin typeface="Open Sans"/>
                <a:ea typeface="Open Sans"/>
                <a:cs typeface="Open Sans"/>
                <a:sym typeface="Open Sans"/>
              </a:rPr>
              <a:t>: Aquí presenté un tutorial detallado con las instrucciones para jugar. Incluye una explicación paso a paso de cómo empezar y jugar correctamente, de manera clara y fácil de entender, y también un video que explica visualmente los pasos del juego.</a:t>
            </a:r>
          </a:p>
          <a:p>
            <a:pPr algn="l">
              <a:lnSpc>
                <a:spcPts val="3717"/>
              </a:lnSpc>
            </a:pPr>
          </a:p>
          <a:p>
            <a:pPr algn="l">
              <a:lnSpc>
                <a:spcPts val="3717"/>
              </a:lnSpc>
            </a:pPr>
            <a:r>
              <a:rPr lang="en-US" sz="2446" b="true">
                <a:solidFill>
                  <a:srgbClr val="092852"/>
                </a:solidFill>
                <a:latin typeface="Open Sans Bold"/>
                <a:ea typeface="Open Sans Bold"/>
                <a:cs typeface="Open Sans Bold"/>
                <a:sym typeface="Open Sans Bold"/>
              </a:rPr>
              <a:t>equip.html</a:t>
            </a:r>
            <a:r>
              <a:rPr lang="en-US" sz="2446">
                <a:solidFill>
                  <a:srgbClr val="092852"/>
                </a:solidFill>
                <a:latin typeface="Open Sans"/>
                <a:ea typeface="Open Sans"/>
                <a:cs typeface="Open Sans"/>
                <a:sym typeface="Open Sans"/>
              </a:rPr>
              <a:t>: Esta página está dedicada a la descripción del equipo involucrado en el juego, con detalles sobre los jugadores y sus roles.</a:t>
            </a:r>
          </a:p>
          <a:p>
            <a:pPr algn="l">
              <a:lnSpc>
                <a:spcPts val="3717"/>
              </a:lnSpc>
            </a:pPr>
            <a:r>
              <a:rPr lang="en-US" sz="2446">
                <a:solidFill>
                  <a:srgbClr val="092852"/>
                </a:solidFill>
                <a:latin typeface="Open Sans"/>
                <a:ea typeface="Open Sans"/>
                <a:cs typeface="Open Sans"/>
                <a:sym typeface="Open Sans"/>
              </a:rPr>
              <a:t>Diseño Adaptable con FlexBox y Animaciones en JavaScript: He implementado un diseño adaptable utilizando FlexBox para asegurar que las páginas se vean bien en diferentes tamaños de pantalla. Además, utilicé animaciones en JavaScript para mejorar la interactividad y la experiencia del usuario.</a:t>
            </a:r>
          </a:p>
        </p:txBody>
      </p:sp>
      <p:sp>
        <p:nvSpPr>
          <p:cNvPr name="TextBox 10" id="10"/>
          <p:cNvSpPr txBox="true"/>
          <p:nvPr/>
        </p:nvSpPr>
        <p:spPr>
          <a:xfrm rot="0">
            <a:off x="10788933" y="2224443"/>
            <a:ext cx="5854134" cy="886293"/>
          </a:xfrm>
          <a:prstGeom prst="rect">
            <a:avLst/>
          </a:prstGeom>
        </p:spPr>
        <p:txBody>
          <a:bodyPr anchor="t" rtlCol="false" tIns="0" lIns="0" bIns="0" rIns="0">
            <a:spAutoFit/>
          </a:bodyPr>
          <a:lstStyle/>
          <a:p>
            <a:pPr algn="ctr">
              <a:lnSpc>
                <a:spcPts val="3649"/>
              </a:lnSpc>
              <a:spcBef>
                <a:spcPct val="0"/>
              </a:spcBef>
            </a:pPr>
            <a:r>
              <a:rPr lang="en-US" b="true" sz="2606" spc="716">
                <a:solidFill>
                  <a:srgbClr val="FFFFFF"/>
                </a:solidFill>
                <a:latin typeface="Open Sauce Semi-Bold"/>
                <a:ea typeface="Open Sauce Semi-Bold"/>
                <a:cs typeface="Open Sauce Semi-Bold"/>
                <a:sym typeface="Open Sauce Semi-Bold"/>
              </a:rPr>
              <a:t>PÁGINAS DESARROLLADAS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sp>
        <p:nvSpPr>
          <p:cNvPr name="TextBox 2" id="2"/>
          <p:cNvSpPr txBox="true"/>
          <p:nvPr/>
        </p:nvSpPr>
        <p:spPr>
          <a:xfrm rot="0">
            <a:off x="4953741" y="4692650"/>
            <a:ext cx="8413283" cy="639446"/>
          </a:xfrm>
          <a:prstGeom prst="rect">
            <a:avLst/>
          </a:prstGeom>
        </p:spPr>
        <p:txBody>
          <a:bodyPr anchor="t" rtlCol="false" tIns="0" lIns="0" bIns="0" rIns="0">
            <a:spAutoFit/>
          </a:bodyPr>
          <a:lstStyle/>
          <a:p>
            <a:pPr algn="ctr">
              <a:lnSpc>
                <a:spcPts val="5179"/>
              </a:lnSpc>
              <a:spcBef>
                <a:spcPct val="0"/>
              </a:spcBef>
            </a:pPr>
            <a:r>
              <a:rPr lang="en-US" b="true" sz="3699" spc="1017">
                <a:solidFill>
                  <a:srgbClr val="FFFFFF"/>
                </a:solidFill>
                <a:latin typeface="Open Sauce Semi-Bold"/>
                <a:ea typeface="Open Sauce Semi-Bold"/>
                <a:cs typeface="Open Sauce Semi-Bold"/>
                <a:sym typeface="Open Sauce Semi-Bold"/>
              </a:rPr>
              <a:t>MÁQUINA VIRTUAL</a:t>
            </a:r>
          </a:p>
        </p:txBody>
      </p:sp>
      <p:sp>
        <p:nvSpPr>
          <p:cNvPr name="Freeform 3" id="3"/>
          <p:cNvSpPr/>
          <p:nvPr/>
        </p:nvSpPr>
        <p:spPr>
          <a:xfrm flipH="false" flipV="false" rot="0">
            <a:off x="0" y="0"/>
            <a:ext cx="4352175" cy="3500871"/>
          </a:xfrm>
          <a:custGeom>
            <a:avLst/>
            <a:gdLst/>
            <a:ahLst/>
            <a:cxnLst/>
            <a:rect r="r" b="b" t="t" l="l"/>
            <a:pathLst>
              <a:path h="3500871" w="4352175">
                <a:moveTo>
                  <a:pt x="0" y="0"/>
                </a:moveTo>
                <a:lnTo>
                  <a:pt x="4352175" y="0"/>
                </a:lnTo>
                <a:lnTo>
                  <a:pt x="4352175" y="3500871"/>
                </a:lnTo>
                <a:lnTo>
                  <a:pt x="0" y="3500871"/>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2408296" cy="2709333"/>
          </a:xfrm>
        </p:grpSpPr>
        <p:sp>
          <p:nvSpPr>
            <p:cNvPr name="Freeform 3" id="3"/>
            <p:cNvSpPr/>
            <p:nvPr/>
          </p:nvSpPr>
          <p:spPr>
            <a:xfrm flipH="false" flipV="false" rot="0">
              <a:off x="0" y="0"/>
              <a:ext cx="2408296" cy="2709333"/>
            </a:xfrm>
            <a:custGeom>
              <a:avLst/>
              <a:gdLst/>
              <a:ahLst/>
              <a:cxnLst/>
              <a:rect r="r" b="b" t="t" l="l"/>
              <a:pathLst>
                <a:path h="2709333" w="2408296">
                  <a:moveTo>
                    <a:pt x="0" y="0"/>
                  </a:moveTo>
                  <a:lnTo>
                    <a:pt x="2408296" y="0"/>
                  </a:lnTo>
                  <a:lnTo>
                    <a:pt x="2408296" y="2709333"/>
                  </a:lnTo>
                  <a:lnTo>
                    <a:pt x="0" y="2709333"/>
                  </a:lnTo>
                  <a:close/>
                </a:path>
              </a:pathLst>
            </a:custGeom>
            <a:solidFill>
              <a:srgbClr val="092852"/>
            </a:solidFill>
          </p:spPr>
        </p:sp>
        <p:sp>
          <p:nvSpPr>
            <p:cNvPr name="TextBox 4" id="4"/>
            <p:cNvSpPr txBox="true"/>
            <p:nvPr/>
          </p:nvSpPr>
          <p:spPr>
            <a:xfrm>
              <a:off x="0" y="-38100"/>
              <a:ext cx="2408296" cy="2747433"/>
            </a:xfrm>
            <a:prstGeom prst="rect">
              <a:avLst/>
            </a:prstGeom>
          </p:spPr>
          <p:txBody>
            <a:bodyPr anchor="ctr" rtlCol="false" tIns="50800" lIns="50800" bIns="50800" rIns="50800"/>
            <a:lstStyle/>
            <a:p>
              <a:pPr algn="ctr">
                <a:lnSpc>
                  <a:spcPts val="2520"/>
                </a:lnSpc>
              </a:pPr>
            </a:p>
          </p:txBody>
        </p:sp>
      </p:grpSp>
      <p:sp>
        <p:nvSpPr>
          <p:cNvPr name="TextBox 5" id="5"/>
          <p:cNvSpPr txBox="true"/>
          <p:nvPr/>
        </p:nvSpPr>
        <p:spPr>
          <a:xfrm rot="0">
            <a:off x="10266968" y="789363"/>
            <a:ext cx="6584582" cy="610722"/>
          </a:xfrm>
          <a:prstGeom prst="rect">
            <a:avLst/>
          </a:prstGeom>
        </p:spPr>
        <p:txBody>
          <a:bodyPr anchor="t" rtlCol="false" tIns="0" lIns="0" bIns="0" rIns="0">
            <a:spAutoFit/>
          </a:bodyPr>
          <a:lstStyle/>
          <a:p>
            <a:pPr algn="ctr">
              <a:lnSpc>
                <a:spcPts val="5082"/>
              </a:lnSpc>
            </a:pPr>
            <a:r>
              <a:rPr lang="en-US" b="true" sz="3630" spc="998">
                <a:solidFill>
                  <a:srgbClr val="092852"/>
                </a:solidFill>
                <a:latin typeface="Open Sauce Semi-Bold"/>
                <a:ea typeface="Open Sauce Semi-Bold"/>
                <a:cs typeface="Open Sauce Semi-Bold"/>
                <a:sym typeface="Open Sauce Semi-Bold"/>
              </a:rPr>
              <a:t>-AZURE-SERVIDOR-</a:t>
            </a:r>
          </a:p>
        </p:txBody>
      </p:sp>
      <p:sp>
        <p:nvSpPr>
          <p:cNvPr name="TextBox 6" id="6"/>
          <p:cNvSpPr txBox="true"/>
          <p:nvPr/>
        </p:nvSpPr>
        <p:spPr>
          <a:xfrm rot="0">
            <a:off x="9663653" y="9017635"/>
            <a:ext cx="7595647" cy="240665"/>
          </a:xfrm>
          <a:prstGeom prst="rect">
            <a:avLst/>
          </a:prstGeom>
        </p:spPr>
        <p:txBody>
          <a:bodyPr anchor="t" rtlCol="false" tIns="0" lIns="0" bIns="0" rIns="0">
            <a:spAutoFit/>
          </a:bodyPr>
          <a:lstStyle/>
          <a:p>
            <a:pPr algn="r">
              <a:lnSpc>
                <a:spcPts val="1960"/>
              </a:lnSpc>
            </a:pPr>
            <a:r>
              <a:rPr lang="en-US" b="true" sz="1400" spc="385">
                <a:solidFill>
                  <a:srgbClr val="092852"/>
                </a:solidFill>
                <a:latin typeface="Open Sauce Semi-Bold"/>
                <a:ea typeface="Open Sauce Semi-Bold"/>
                <a:cs typeface="Open Sauce Semi-Bold"/>
                <a:sym typeface="Open Sauce Semi-Bold"/>
              </a:rPr>
              <a:t>PROYECTO SIETE Y MEDIO 2025</a:t>
            </a:r>
          </a:p>
        </p:txBody>
      </p:sp>
      <p:sp>
        <p:nvSpPr>
          <p:cNvPr name="TextBox 7" id="7"/>
          <p:cNvSpPr txBox="true"/>
          <p:nvPr/>
        </p:nvSpPr>
        <p:spPr>
          <a:xfrm rot="0">
            <a:off x="9873788" y="2110087"/>
            <a:ext cx="7968713" cy="5864667"/>
          </a:xfrm>
          <a:prstGeom prst="rect">
            <a:avLst/>
          </a:prstGeom>
        </p:spPr>
        <p:txBody>
          <a:bodyPr anchor="t" rtlCol="false" tIns="0" lIns="0" bIns="0" rIns="0">
            <a:spAutoFit/>
          </a:bodyPr>
          <a:lstStyle/>
          <a:p>
            <a:pPr algn="l">
              <a:lnSpc>
                <a:spcPts val="3612"/>
              </a:lnSpc>
            </a:pPr>
            <a:r>
              <a:rPr lang="en-US" sz="2376">
                <a:solidFill>
                  <a:srgbClr val="092852"/>
                </a:solidFill>
                <a:latin typeface="Open Sauce"/>
                <a:ea typeface="Open Sauce"/>
                <a:cs typeface="Open Sauce"/>
                <a:sym typeface="Open Sauce"/>
              </a:rPr>
              <a:t>Para la implementación del proyecto, hemos utilizado Azure como plataforma en la nube. Hemos establecido la conexión remota a la base de datos mediante la configuración de servidores y bases de datos en Azure, lo que nos permite un acceso rápido y seguro desde cualquier ubicación. Además, hemos realizado pruebas de rendimiento para asegurarnos de que la base de datos y las páginas cargaran de manera eficiente incluso con un alto volumen de usuarios. También hemos comprobado la accesibilidad global, garantizando que los usuarios pudieran acceder al sistema sin problemas desde diferentes partes del mundo.</a:t>
            </a:r>
          </a:p>
        </p:txBody>
      </p:sp>
      <p:sp>
        <p:nvSpPr>
          <p:cNvPr name="Freeform 8" id="8"/>
          <p:cNvSpPr/>
          <p:nvPr/>
        </p:nvSpPr>
        <p:spPr>
          <a:xfrm flipH="false" flipV="false" rot="0">
            <a:off x="688065" y="1370340"/>
            <a:ext cx="7283898" cy="5859135"/>
          </a:xfrm>
          <a:custGeom>
            <a:avLst/>
            <a:gdLst/>
            <a:ahLst/>
            <a:cxnLst/>
            <a:rect r="r" b="b" t="t" l="l"/>
            <a:pathLst>
              <a:path h="5859135" w="7283898">
                <a:moveTo>
                  <a:pt x="0" y="0"/>
                </a:moveTo>
                <a:lnTo>
                  <a:pt x="7283898" y="0"/>
                </a:lnTo>
                <a:lnTo>
                  <a:pt x="7283898" y="5859135"/>
                </a:lnTo>
                <a:lnTo>
                  <a:pt x="0" y="5859135"/>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sp>
        <p:nvSpPr>
          <p:cNvPr name="TextBox 2" id="2"/>
          <p:cNvSpPr txBox="true"/>
          <p:nvPr/>
        </p:nvSpPr>
        <p:spPr>
          <a:xfrm rot="0">
            <a:off x="4937359" y="3189604"/>
            <a:ext cx="8413283" cy="1953896"/>
          </a:xfrm>
          <a:prstGeom prst="rect">
            <a:avLst/>
          </a:prstGeom>
        </p:spPr>
        <p:txBody>
          <a:bodyPr anchor="t" rtlCol="false" tIns="0" lIns="0" bIns="0" rIns="0">
            <a:spAutoFit/>
          </a:bodyPr>
          <a:lstStyle/>
          <a:p>
            <a:pPr algn="ctr">
              <a:lnSpc>
                <a:spcPts val="5179"/>
              </a:lnSpc>
              <a:spcBef>
                <a:spcPct val="0"/>
              </a:spcBef>
            </a:pPr>
            <a:r>
              <a:rPr lang="en-US" b="true" sz="3699" spc="1017">
                <a:solidFill>
                  <a:srgbClr val="FFFFFF"/>
                </a:solidFill>
                <a:latin typeface="Open Sauce Semi-Bold"/>
                <a:ea typeface="Open Sauce Semi-Bold"/>
                <a:cs typeface="Open Sauce Semi-Bold"/>
                <a:sym typeface="Open Sauce Semi-Bold"/>
              </a:rPr>
              <a:t>FUNCIONALIDADES REPORTS INFORMES XML</a:t>
            </a:r>
          </a:p>
        </p:txBody>
      </p:sp>
      <p:sp>
        <p:nvSpPr>
          <p:cNvPr name="Freeform 3" id="3"/>
          <p:cNvSpPr/>
          <p:nvPr/>
        </p:nvSpPr>
        <p:spPr>
          <a:xfrm flipH="false" flipV="false" rot="0">
            <a:off x="0" y="0"/>
            <a:ext cx="4352175" cy="3500871"/>
          </a:xfrm>
          <a:custGeom>
            <a:avLst/>
            <a:gdLst/>
            <a:ahLst/>
            <a:cxnLst/>
            <a:rect r="r" b="b" t="t" l="l"/>
            <a:pathLst>
              <a:path h="3500871" w="4352175">
                <a:moveTo>
                  <a:pt x="0" y="0"/>
                </a:moveTo>
                <a:lnTo>
                  <a:pt x="4352175" y="0"/>
                </a:lnTo>
                <a:lnTo>
                  <a:pt x="4352175" y="3500871"/>
                </a:lnTo>
                <a:lnTo>
                  <a:pt x="0" y="3500871"/>
                </a:lnTo>
                <a:lnTo>
                  <a:pt x="0" y="0"/>
                </a:lnTo>
                <a:close/>
              </a:path>
            </a:pathLst>
          </a:custGeom>
          <a:blipFill>
            <a:blip r:embed="rId2"/>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2192000" cy="13716000"/>
          </a:xfrm>
        </p:grpSpPr>
        <p:pic>
          <p:nvPicPr>
            <p:cNvPr name="Picture 3" id="3"/>
            <p:cNvPicPr>
              <a:picLocks noChangeAspect="true"/>
            </p:cNvPicPr>
            <p:nvPr/>
          </p:nvPicPr>
          <p:blipFill>
            <a:blip r:embed="rId2"/>
            <a:srcRect l="54205" t="0" r="16016" b="0"/>
            <a:stretch>
              <a:fillRect/>
            </a:stretch>
          </p:blipFill>
          <p:spPr>
            <a:xfrm flipH="false" flipV="false">
              <a:off x="0" y="0"/>
              <a:ext cx="12192000" cy="13716000"/>
            </a:xfrm>
            <a:prstGeom prst="rect">
              <a:avLst/>
            </a:prstGeom>
          </p:spPr>
        </p:pic>
      </p:grpSp>
      <p:grpSp>
        <p:nvGrpSpPr>
          <p:cNvPr name="Group 4" id="4"/>
          <p:cNvGrpSpPr/>
          <p:nvPr/>
        </p:nvGrpSpPr>
        <p:grpSpPr>
          <a:xfrm rot="0">
            <a:off x="0" y="0"/>
            <a:ext cx="9144000" cy="11757581"/>
            <a:chOff x="0" y="0"/>
            <a:chExt cx="2408296" cy="3096647"/>
          </a:xfrm>
        </p:grpSpPr>
        <p:sp>
          <p:nvSpPr>
            <p:cNvPr name="Freeform 5" id="5"/>
            <p:cNvSpPr/>
            <p:nvPr/>
          </p:nvSpPr>
          <p:spPr>
            <a:xfrm flipH="false" flipV="false" rot="0">
              <a:off x="0" y="0"/>
              <a:ext cx="2408296" cy="3096647"/>
            </a:xfrm>
            <a:custGeom>
              <a:avLst/>
              <a:gdLst/>
              <a:ahLst/>
              <a:cxnLst/>
              <a:rect r="r" b="b" t="t" l="l"/>
              <a:pathLst>
                <a:path h="3096647" w="2408296">
                  <a:moveTo>
                    <a:pt x="0" y="0"/>
                  </a:moveTo>
                  <a:lnTo>
                    <a:pt x="2408296" y="0"/>
                  </a:lnTo>
                  <a:lnTo>
                    <a:pt x="2408296" y="3096647"/>
                  </a:lnTo>
                  <a:lnTo>
                    <a:pt x="0" y="3096647"/>
                  </a:lnTo>
                  <a:close/>
                </a:path>
              </a:pathLst>
            </a:custGeom>
            <a:solidFill>
              <a:srgbClr val="092852">
                <a:alpha val="66667"/>
              </a:srgbClr>
            </a:solidFill>
          </p:spPr>
        </p:sp>
        <p:sp>
          <p:nvSpPr>
            <p:cNvPr name="TextBox 6" id="6"/>
            <p:cNvSpPr txBox="true"/>
            <p:nvPr/>
          </p:nvSpPr>
          <p:spPr>
            <a:xfrm>
              <a:off x="0" y="-38100"/>
              <a:ext cx="2408296" cy="3134747"/>
            </a:xfrm>
            <a:prstGeom prst="rect">
              <a:avLst/>
            </a:prstGeom>
          </p:spPr>
          <p:txBody>
            <a:bodyPr anchor="ctr" rtlCol="false" tIns="50800" lIns="50800" bIns="50800" rIns="50800"/>
            <a:lstStyle/>
            <a:p>
              <a:pPr algn="ctr">
                <a:lnSpc>
                  <a:spcPts val="2520"/>
                </a:lnSpc>
              </a:pPr>
            </a:p>
          </p:txBody>
        </p:sp>
      </p:grpSp>
      <p:grpSp>
        <p:nvGrpSpPr>
          <p:cNvPr name="Group 7" id="7"/>
          <p:cNvGrpSpPr/>
          <p:nvPr/>
        </p:nvGrpSpPr>
        <p:grpSpPr>
          <a:xfrm rot="0">
            <a:off x="2622763" y="1198170"/>
            <a:ext cx="5576684" cy="1823139"/>
            <a:chOff x="0" y="0"/>
            <a:chExt cx="7435579" cy="2430851"/>
          </a:xfrm>
        </p:grpSpPr>
        <p:grpSp>
          <p:nvGrpSpPr>
            <p:cNvPr name="Group 8" id="8"/>
            <p:cNvGrpSpPr/>
            <p:nvPr/>
          </p:nvGrpSpPr>
          <p:grpSpPr>
            <a:xfrm rot="0">
              <a:off x="0" y="0"/>
              <a:ext cx="7435579" cy="2430851"/>
              <a:chOff x="0" y="0"/>
              <a:chExt cx="2303335" cy="818191"/>
            </a:xfrm>
          </p:grpSpPr>
          <p:sp>
            <p:nvSpPr>
              <p:cNvPr name="Freeform 9" id="9"/>
              <p:cNvSpPr/>
              <p:nvPr/>
            </p:nvSpPr>
            <p:spPr>
              <a:xfrm flipH="false" flipV="false" rot="0">
                <a:off x="0" y="0"/>
                <a:ext cx="2303336" cy="818192"/>
              </a:xfrm>
              <a:custGeom>
                <a:avLst/>
                <a:gdLst/>
                <a:ahLst/>
                <a:cxnLst/>
                <a:rect r="r" b="b" t="t" l="l"/>
                <a:pathLst>
                  <a:path h="818192" w="2303336">
                    <a:moveTo>
                      <a:pt x="2178875" y="818191"/>
                    </a:moveTo>
                    <a:lnTo>
                      <a:pt x="124460" y="818191"/>
                    </a:lnTo>
                    <a:cubicBezTo>
                      <a:pt x="55880" y="818191"/>
                      <a:pt x="0" y="762312"/>
                      <a:pt x="0" y="693731"/>
                    </a:cubicBezTo>
                    <a:lnTo>
                      <a:pt x="0" y="124460"/>
                    </a:lnTo>
                    <a:cubicBezTo>
                      <a:pt x="0" y="55880"/>
                      <a:pt x="55880" y="0"/>
                      <a:pt x="124460" y="0"/>
                    </a:cubicBezTo>
                    <a:lnTo>
                      <a:pt x="2178876" y="0"/>
                    </a:lnTo>
                    <a:cubicBezTo>
                      <a:pt x="2247455" y="0"/>
                      <a:pt x="2303336" y="55880"/>
                      <a:pt x="2303336" y="124460"/>
                    </a:cubicBezTo>
                    <a:lnTo>
                      <a:pt x="2303336" y="693732"/>
                    </a:lnTo>
                    <a:cubicBezTo>
                      <a:pt x="2303336" y="762312"/>
                      <a:pt x="2247455" y="818192"/>
                      <a:pt x="2178876" y="818192"/>
                    </a:cubicBezTo>
                    <a:close/>
                  </a:path>
                </a:pathLst>
              </a:custGeom>
              <a:solidFill>
                <a:srgbClr val="FFFFFF">
                  <a:alpha val="75686"/>
                </a:srgbClr>
              </a:solidFill>
            </p:spPr>
          </p:sp>
        </p:grpSp>
        <p:sp>
          <p:nvSpPr>
            <p:cNvPr name="TextBox 10" id="10"/>
            <p:cNvSpPr txBox="true"/>
            <p:nvPr/>
          </p:nvSpPr>
          <p:spPr>
            <a:xfrm rot="0">
              <a:off x="517420" y="848085"/>
              <a:ext cx="6400739" cy="907142"/>
            </a:xfrm>
            <a:prstGeom prst="rect">
              <a:avLst/>
            </a:prstGeom>
          </p:spPr>
          <p:txBody>
            <a:bodyPr anchor="t" rtlCol="false" tIns="0" lIns="0" bIns="0" rIns="0">
              <a:spAutoFit/>
            </a:bodyPr>
            <a:lstStyle/>
            <a:p>
              <a:pPr algn="ctr">
                <a:lnSpc>
                  <a:spcPts val="2834"/>
                </a:lnSpc>
              </a:pPr>
              <a:r>
                <a:rPr lang="en-US" b="true" sz="2024" spc="556">
                  <a:solidFill>
                    <a:srgbClr val="092852"/>
                  </a:solidFill>
                  <a:latin typeface="Open Sauce Semi-Bold"/>
                  <a:ea typeface="Open Sauce Semi-Bold"/>
                  <a:cs typeface="Open Sauce Semi-Bold"/>
                  <a:sym typeface="Open Sauce Semi-Bold"/>
                </a:rPr>
                <a:t>FUNCIONES, REPORTS E INFORMES XML</a:t>
              </a:r>
            </a:p>
          </p:txBody>
        </p:sp>
      </p:grpSp>
      <p:sp>
        <p:nvSpPr>
          <p:cNvPr name="TextBox 11" id="11"/>
          <p:cNvSpPr txBox="true"/>
          <p:nvPr/>
        </p:nvSpPr>
        <p:spPr>
          <a:xfrm rot="0">
            <a:off x="10048238" y="9459080"/>
            <a:ext cx="7595647" cy="257175"/>
          </a:xfrm>
          <a:prstGeom prst="rect">
            <a:avLst/>
          </a:prstGeom>
        </p:spPr>
        <p:txBody>
          <a:bodyPr anchor="t" rtlCol="false" tIns="0" lIns="0" bIns="0" rIns="0">
            <a:spAutoFit/>
          </a:bodyPr>
          <a:lstStyle/>
          <a:p>
            <a:pPr algn="r">
              <a:lnSpc>
                <a:spcPts val="2100"/>
              </a:lnSpc>
            </a:pPr>
            <a:r>
              <a:rPr lang="en-US" b="true" sz="1500" spc="412">
                <a:solidFill>
                  <a:srgbClr val="092852"/>
                </a:solidFill>
                <a:latin typeface="Open Sauce Semi-Bold"/>
                <a:ea typeface="Open Sauce Semi-Bold"/>
                <a:cs typeface="Open Sauce Semi-Bold"/>
                <a:sym typeface="Open Sauce Semi-Bold"/>
              </a:rPr>
              <a:t>PROYECTO SIETE Y MEDIO 2025</a:t>
            </a:r>
          </a:p>
        </p:txBody>
      </p:sp>
      <p:sp>
        <p:nvSpPr>
          <p:cNvPr name="TextBox 12" id="12"/>
          <p:cNvSpPr txBox="true"/>
          <p:nvPr/>
        </p:nvSpPr>
        <p:spPr>
          <a:xfrm rot="0">
            <a:off x="9663653" y="-76200"/>
            <a:ext cx="8364819" cy="9186083"/>
          </a:xfrm>
          <a:prstGeom prst="rect">
            <a:avLst/>
          </a:prstGeom>
        </p:spPr>
        <p:txBody>
          <a:bodyPr anchor="t" rtlCol="false" tIns="0" lIns="0" bIns="0" rIns="0">
            <a:spAutoFit/>
          </a:bodyPr>
          <a:lstStyle/>
          <a:p>
            <a:pPr algn="l">
              <a:lnSpc>
                <a:spcPts val="3845"/>
              </a:lnSpc>
            </a:pPr>
          </a:p>
          <a:p>
            <a:pPr algn="l">
              <a:lnSpc>
                <a:spcPts val="3845"/>
              </a:lnSpc>
            </a:pPr>
            <a:r>
              <a:rPr lang="en-US" sz="2530">
                <a:solidFill>
                  <a:srgbClr val="092852"/>
                </a:solidFill>
                <a:latin typeface="Open Sans"/>
                <a:ea typeface="Open Sans"/>
                <a:cs typeface="Open Sans"/>
                <a:sym typeface="Open Sans"/>
              </a:rPr>
              <a:t>Para interactuar con la base de datos, utilicé la librería mysql-connector-python, la cual instalé con el siguiente comando:</a:t>
            </a:r>
          </a:p>
          <a:p>
            <a:pPr algn="l">
              <a:lnSpc>
                <a:spcPts val="3845"/>
              </a:lnSpc>
            </a:pPr>
            <a:r>
              <a:rPr lang="en-US" sz="2530">
                <a:solidFill>
                  <a:srgbClr val="092852"/>
                </a:solidFill>
                <a:latin typeface="Open Sans"/>
                <a:ea typeface="Open Sans"/>
                <a:cs typeface="Open Sans"/>
                <a:sym typeface="Open Sans"/>
              </a:rPr>
              <a:t>pip install mysql-connector-python</a:t>
            </a:r>
          </a:p>
          <a:p>
            <a:pPr algn="l">
              <a:lnSpc>
                <a:spcPts val="3845"/>
              </a:lnSpc>
            </a:pPr>
            <a:r>
              <a:rPr lang="en-US" sz="2530">
                <a:solidFill>
                  <a:srgbClr val="092852"/>
                </a:solidFill>
                <a:latin typeface="Open Sans"/>
                <a:ea typeface="Open Sans"/>
                <a:cs typeface="Open Sans"/>
                <a:sym typeface="Open Sans"/>
              </a:rPr>
              <a:t>Con la conexión establecida, implementé funciones en Python para obtener datos</a:t>
            </a:r>
          </a:p>
          <a:p>
            <a:pPr algn="l">
              <a:lnSpc>
                <a:spcPts val="3845"/>
              </a:lnSpc>
            </a:pPr>
            <a:r>
              <a:rPr lang="en-US" sz="2530">
                <a:solidFill>
                  <a:srgbClr val="092852"/>
                </a:solidFill>
                <a:latin typeface="Open Sans"/>
                <a:ea typeface="Open Sans"/>
                <a:cs typeface="Open Sans"/>
                <a:sym typeface="Open Sans"/>
              </a:rPr>
              <a:t>Para optimizar el acceso a datos complejos, creé vistas en MySQL</a:t>
            </a:r>
          </a:p>
          <a:p>
            <a:pPr algn="l">
              <a:lnSpc>
                <a:spcPts val="3845"/>
              </a:lnSpc>
            </a:pPr>
            <a:r>
              <a:rPr lang="en-US" sz="2530">
                <a:solidFill>
                  <a:srgbClr val="092852"/>
                </a:solidFill>
                <a:latin typeface="Open Sans"/>
                <a:ea typeface="Open Sans"/>
                <a:cs typeface="Open Sans"/>
                <a:sym typeface="Open Sans"/>
              </a:rPr>
              <a:t>sql CREATE VIEW nombre_vista ASSELECT column1, column2 FROM table WHERE condition;</a:t>
            </a:r>
          </a:p>
          <a:p>
            <a:pPr algn="l">
              <a:lnSpc>
                <a:spcPts val="3845"/>
              </a:lnSpc>
            </a:pPr>
            <a:r>
              <a:rPr lang="en-US" sz="2530">
                <a:solidFill>
                  <a:srgbClr val="092852"/>
                </a:solidFill>
                <a:latin typeface="Open Sans"/>
                <a:ea typeface="Open Sans"/>
                <a:cs typeface="Open Sans"/>
                <a:sym typeface="Open Sans"/>
              </a:rPr>
              <a:t>Para exportar los datos en formato XML, utilicé la librería xml.etree.ElementTree en Python. Desarrollé una función para convertir los resultados de las consultas en archivos XML:</a:t>
            </a:r>
          </a:p>
          <a:p>
            <a:pPr algn="l">
              <a:lnSpc>
                <a:spcPts val="3845"/>
              </a:lnSpc>
            </a:pPr>
            <a:r>
              <a:rPr lang="en-US" sz="2530">
                <a:solidFill>
                  <a:srgbClr val="092852"/>
                </a:solidFill>
                <a:latin typeface="Open Sans"/>
                <a:ea typeface="Open Sans"/>
                <a:cs typeface="Open Sans"/>
                <a:sym typeface="Open Sans"/>
              </a:rPr>
              <a:t>def export_to_xml(data, filename):</a:t>
            </a:r>
          </a:p>
          <a:p>
            <a:pPr algn="l">
              <a:lnSpc>
                <a:spcPts val="3845"/>
              </a:lnSpc>
            </a:pPr>
            <a:r>
              <a:rPr lang="en-US" sz="2530">
                <a:solidFill>
                  <a:srgbClr val="092852"/>
                </a:solidFill>
                <a:latin typeface="Open Sans"/>
                <a:ea typeface="Open Sans"/>
                <a:cs typeface="Open Sans"/>
                <a:sym typeface="Open Sans"/>
              </a:rPr>
              <a:t>Finalmente, me aseguré de verificar que los datos se importaran correctamente en la base de datos</a:t>
            </a:r>
          </a:p>
          <a:p>
            <a:pPr algn="l">
              <a:lnSpc>
                <a:spcPts val="3693"/>
              </a:lnSpc>
            </a:pPr>
          </a:p>
        </p:txBody>
      </p:sp>
      <p:sp>
        <p:nvSpPr>
          <p:cNvPr name="Freeform 13" id="13"/>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
        <p:nvSpPr>
          <p:cNvPr name="Freeform 14" id="14"/>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sp>
        <p:nvSpPr>
          <p:cNvPr name="TextBox 2" id="2"/>
          <p:cNvSpPr txBox="true"/>
          <p:nvPr/>
        </p:nvSpPr>
        <p:spPr>
          <a:xfrm rot="0">
            <a:off x="4937359" y="3189604"/>
            <a:ext cx="8413283" cy="639446"/>
          </a:xfrm>
          <a:prstGeom prst="rect">
            <a:avLst/>
          </a:prstGeom>
        </p:spPr>
        <p:txBody>
          <a:bodyPr anchor="t" rtlCol="false" tIns="0" lIns="0" bIns="0" rIns="0">
            <a:spAutoFit/>
          </a:bodyPr>
          <a:lstStyle/>
          <a:p>
            <a:pPr algn="ctr">
              <a:lnSpc>
                <a:spcPts val="5179"/>
              </a:lnSpc>
              <a:spcBef>
                <a:spcPct val="0"/>
              </a:spcBef>
            </a:pPr>
            <a:r>
              <a:rPr lang="en-US" b="true" sz="3699" spc="1017">
                <a:solidFill>
                  <a:srgbClr val="FFFFFF"/>
                </a:solidFill>
                <a:latin typeface="Open Sauce Semi-Bold"/>
                <a:ea typeface="Open Sauce Semi-Bold"/>
                <a:cs typeface="Open Sauce Semi-Bold"/>
                <a:sym typeface="Open Sauce Semi-Bold"/>
              </a:rPr>
              <a:t>GIT HUB</a:t>
            </a:r>
          </a:p>
        </p:txBody>
      </p:sp>
      <p:sp>
        <p:nvSpPr>
          <p:cNvPr name="Freeform 3" id="3"/>
          <p:cNvSpPr/>
          <p:nvPr/>
        </p:nvSpPr>
        <p:spPr>
          <a:xfrm flipH="false" flipV="false" rot="0">
            <a:off x="0" y="0"/>
            <a:ext cx="4352175" cy="3500871"/>
          </a:xfrm>
          <a:custGeom>
            <a:avLst/>
            <a:gdLst/>
            <a:ahLst/>
            <a:cxnLst/>
            <a:rect r="r" b="b" t="t" l="l"/>
            <a:pathLst>
              <a:path h="3500871" w="4352175">
                <a:moveTo>
                  <a:pt x="0" y="0"/>
                </a:moveTo>
                <a:lnTo>
                  <a:pt x="4352175" y="0"/>
                </a:lnTo>
                <a:lnTo>
                  <a:pt x="4352175" y="3500871"/>
                </a:lnTo>
                <a:lnTo>
                  <a:pt x="0" y="3500871"/>
                </a:lnTo>
                <a:lnTo>
                  <a:pt x="0" y="0"/>
                </a:lnTo>
                <a:close/>
              </a:path>
            </a:pathLst>
          </a:custGeom>
          <a:blipFill>
            <a:blip r:embed="rId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2192000" cy="13716000"/>
          </a:xfrm>
        </p:grpSpPr>
        <p:pic>
          <p:nvPicPr>
            <p:cNvPr name="Picture 3" id="3"/>
            <p:cNvPicPr>
              <a:picLocks noChangeAspect="true"/>
            </p:cNvPicPr>
            <p:nvPr/>
          </p:nvPicPr>
          <p:blipFill>
            <a:blip r:embed="rId2"/>
            <a:srcRect l="54205" t="0" r="16016" b="0"/>
            <a:stretch>
              <a:fillRect/>
            </a:stretch>
          </p:blipFill>
          <p:spPr>
            <a:xfrm flipH="false" flipV="false">
              <a:off x="0" y="0"/>
              <a:ext cx="12192000" cy="13716000"/>
            </a:xfrm>
            <a:prstGeom prst="rect">
              <a:avLst/>
            </a:prstGeom>
          </p:spPr>
        </p:pic>
      </p:grpSp>
      <p:grpSp>
        <p:nvGrpSpPr>
          <p:cNvPr name="Group 4" id="4"/>
          <p:cNvGrpSpPr/>
          <p:nvPr/>
        </p:nvGrpSpPr>
        <p:grpSpPr>
          <a:xfrm rot="0">
            <a:off x="0" y="0"/>
            <a:ext cx="9144000" cy="11757581"/>
            <a:chOff x="0" y="0"/>
            <a:chExt cx="2408296" cy="3096647"/>
          </a:xfrm>
        </p:grpSpPr>
        <p:sp>
          <p:nvSpPr>
            <p:cNvPr name="Freeform 5" id="5"/>
            <p:cNvSpPr/>
            <p:nvPr/>
          </p:nvSpPr>
          <p:spPr>
            <a:xfrm flipH="false" flipV="false" rot="0">
              <a:off x="0" y="0"/>
              <a:ext cx="2408296" cy="3096647"/>
            </a:xfrm>
            <a:custGeom>
              <a:avLst/>
              <a:gdLst/>
              <a:ahLst/>
              <a:cxnLst/>
              <a:rect r="r" b="b" t="t" l="l"/>
              <a:pathLst>
                <a:path h="3096647" w="2408296">
                  <a:moveTo>
                    <a:pt x="0" y="0"/>
                  </a:moveTo>
                  <a:lnTo>
                    <a:pt x="2408296" y="0"/>
                  </a:lnTo>
                  <a:lnTo>
                    <a:pt x="2408296" y="3096647"/>
                  </a:lnTo>
                  <a:lnTo>
                    <a:pt x="0" y="3096647"/>
                  </a:lnTo>
                  <a:close/>
                </a:path>
              </a:pathLst>
            </a:custGeom>
            <a:solidFill>
              <a:srgbClr val="092852">
                <a:alpha val="66667"/>
              </a:srgbClr>
            </a:solidFill>
          </p:spPr>
        </p:sp>
        <p:sp>
          <p:nvSpPr>
            <p:cNvPr name="TextBox 6" id="6"/>
            <p:cNvSpPr txBox="true"/>
            <p:nvPr/>
          </p:nvSpPr>
          <p:spPr>
            <a:xfrm>
              <a:off x="0" y="-38100"/>
              <a:ext cx="2408296" cy="3134747"/>
            </a:xfrm>
            <a:prstGeom prst="rect">
              <a:avLst/>
            </a:prstGeom>
          </p:spPr>
          <p:txBody>
            <a:bodyPr anchor="ctr" rtlCol="false" tIns="50800" lIns="50800" bIns="50800" rIns="50800"/>
            <a:lstStyle/>
            <a:p>
              <a:pPr algn="ctr">
                <a:lnSpc>
                  <a:spcPts val="2520"/>
                </a:lnSpc>
              </a:pPr>
            </a:p>
          </p:txBody>
        </p:sp>
      </p:grpSp>
      <p:grpSp>
        <p:nvGrpSpPr>
          <p:cNvPr name="Group 7" id="7"/>
          <p:cNvGrpSpPr/>
          <p:nvPr/>
        </p:nvGrpSpPr>
        <p:grpSpPr>
          <a:xfrm rot="0">
            <a:off x="2622763" y="1198170"/>
            <a:ext cx="5917038" cy="1561349"/>
            <a:chOff x="0" y="0"/>
            <a:chExt cx="7889383" cy="2081799"/>
          </a:xfrm>
        </p:grpSpPr>
        <p:grpSp>
          <p:nvGrpSpPr>
            <p:cNvPr name="Group 8" id="8"/>
            <p:cNvGrpSpPr/>
            <p:nvPr/>
          </p:nvGrpSpPr>
          <p:grpSpPr>
            <a:xfrm rot="0">
              <a:off x="0" y="0"/>
              <a:ext cx="7889383" cy="2081799"/>
              <a:chOff x="0" y="0"/>
              <a:chExt cx="2303335" cy="660400"/>
            </a:xfrm>
          </p:grpSpPr>
          <p:sp>
            <p:nvSpPr>
              <p:cNvPr name="Freeform 9" id="9"/>
              <p:cNvSpPr/>
              <p:nvPr/>
            </p:nvSpPr>
            <p:spPr>
              <a:xfrm flipH="false" flipV="false" rot="0">
                <a:off x="0" y="0"/>
                <a:ext cx="2303336" cy="660400"/>
              </a:xfrm>
              <a:custGeom>
                <a:avLst/>
                <a:gdLst/>
                <a:ahLst/>
                <a:cxnLst/>
                <a:rect r="r" b="b" t="t" l="l"/>
                <a:pathLst>
                  <a:path h="660400" w="2303336">
                    <a:moveTo>
                      <a:pt x="2178875" y="660400"/>
                    </a:moveTo>
                    <a:lnTo>
                      <a:pt x="124460" y="660400"/>
                    </a:lnTo>
                    <a:cubicBezTo>
                      <a:pt x="55880" y="660400"/>
                      <a:pt x="0" y="604520"/>
                      <a:pt x="0" y="535940"/>
                    </a:cubicBezTo>
                    <a:lnTo>
                      <a:pt x="0" y="124460"/>
                    </a:lnTo>
                    <a:cubicBezTo>
                      <a:pt x="0" y="55880"/>
                      <a:pt x="55880" y="0"/>
                      <a:pt x="124460" y="0"/>
                    </a:cubicBezTo>
                    <a:lnTo>
                      <a:pt x="2178876" y="0"/>
                    </a:lnTo>
                    <a:cubicBezTo>
                      <a:pt x="2247455" y="0"/>
                      <a:pt x="2303336" y="55880"/>
                      <a:pt x="2303336" y="124460"/>
                    </a:cubicBezTo>
                    <a:lnTo>
                      <a:pt x="2303336" y="535940"/>
                    </a:lnTo>
                    <a:cubicBezTo>
                      <a:pt x="2303336" y="604520"/>
                      <a:pt x="2247455" y="660400"/>
                      <a:pt x="2178876" y="660400"/>
                    </a:cubicBezTo>
                    <a:close/>
                  </a:path>
                </a:pathLst>
              </a:custGeom>
              <a:solidFill>
                <a:srgbClr val="FFFFFF">
                  <a:alpha val="75686"/>
                </a:srgbClr>
              </a:solidFill>
            </p:spPr>
          </p:sp>
        </p:grpSp>
        <p:sp>
          <p:nvSpPr>
            <p:cNvPr name="TextBox 10" id="10"/>
            <p:cNvSpPr txBox="true"/>
            <p:nvPr/>
          </p:nvSpPr>
          <p:spPr>
            <a:xfrm rot="0">
              <a:off x="548999" y="902171"/>
              <a:ext cx="6791385" cy="462770"/>
            </a:xfrm>
            <a:prstGeom prst="rect">
              <a:avLst/>
            </a:prstGeom>
          </p:spPr>
          <p:txBody>
            <a:bodyPr anchor="t" rtlCol="false" tIns="0" lIns="0" bIns="0" rIns="0">
              <a:spAutoFit/>
            </a:bodyPr>
            <a:lstStyle/>
            <a:p>
              <a:pPr algn="ctr">
                <a:lnSpc>
                  <a:spcPts val="3006"/>
                </a:lnSpc>
              </a:pPr>
              <a:r>
                <a:rPr lang="en-US" b="true" sz="2147" spc="590">
                  <a:solidFill>
                    <a:srgbClr val="092852"/>
                  </a:solidFill>
                  <a:latin typeface="Open Sauce Semi-Bold"/>
                  <a:ea typeface="Open Sauce Semi-Bold"/>
                  <a:cs typeface="Open Sauce Semi-Bold"/>
                  <a:sym typeface="Open Sauce Semi-Bold"/>
                </a:rPr>
                <a:t>GIT HUB</a:t>
              </a:r>
            </a:p>
          </p:txBody>
        </p:sp>
      </p:grpSp>
      <p:sp>
        <p:nvSpPr>
          <p:cNvPr name="TextBox 11" id="11"/>
          <p:cNvSpPr txBox="true"/>
          <p:nvPr/>
        </p:nvSpPr>
        <p:spPr>
          <a:xfrm rot="0">
            <a:off x="10048238" y="9459080"/>
            <a:ext cx="7595647" cy="257175"/>
          </a:xfrm>
          <a:prstGeom prst="rect">
            <a:avLst/>
          </a:prstGeom>
        </p:spPr>
        <p:txBody>
          <a:bodyPr anchor="t" rtlCol="false" tIns="0" lIns="0" bIns="0" rIns="0">
            <a:spAutoFit/>
          </a:bodyPr>
          <a:lstStyle/>
          <a:p>
            <a:pPr algn="r">
              <a:lnSpc>
                <a:spcPts val="2100"/>
              </a:lnSpc>
            </a:pPr>
            <a:r>
              <a:rPr lang="en-US" b="true" sz="1500" spc="412">
                <a:solidFill>
                  <a:srgbClr val="092852"/>
                </a:solidFill>
                <a:latin typeface="Open Sauce Semi-Bold"/>
                <a:ea typeface="Open Sauce Semi-Bold"/>
                <a:cs typeface="Open Sauce Semi-Bold"/>
                <a:sym typeface="Open Sauce Semi-Bold"/>
              </a:rPr>
              <a:t>PROYECTO SIETE Y MEDIO 2025</a:t>
            </a:r>
          </a:p>
        </p:txBody>
      </p:sp>
      <p:sp>
        <p:nvSpPr>
          <p:cNvPr name="TextBox 12" id="12"/>
          <p:cNvSpPr txBox="true"/>
          <p:nvPr/>
        </p:nvSpPr>
        <p:spPr>
          <a:xfrm rot="0">
            <a:off x="9663653" y="380797"/>
            <a:ext cx="7980233" cy="9221158"/>
          </a:xfrm>
          <a:prstGeom prst="rect">
            <a:avLst/>
          </a:prstGeom>
        </p:spPr>
        <p:txBody>
          <a:bodyPr anchor="t" rtlCol="false" tIns="0" lIns="0" bIns="0" rIns="0">
            <a:spAutoFit/>
          </a:bodyPr>
          <a:lstStyle/>
          <a:p>
            <a:pPr algn="l">
              <a:lnSpc>
                <a:spcPts val="3668"/>
              </a:lnSpc>
            </a:pPr>
            <a:r>
              <a:rPr lang="en-US" sz="2413">
                <a:solidFill>
                  <a:srgbClr val="092852"/>
                </a:solidFill>
                <a:latin typeface="Open Sans"/>
                <a:ea typeface="Open Sans"/>
                <a:cs typeface="Open Sans"/>
                <a:sym typeface="Open Sans"/>
              </a:rPr>
              <a:t>Durante el desarrollo del proyecto, hemos utilizado GitHub como herramienta de control de versiones para gestionar de manera eficiente el código y facilitar la colaboración entre todos los miembros del equipo. Para organizar el trabajo, hemos creado una rama por participante, lo que nos permitió trabajar de manera independiente sin interferir en el trabajo de los demás.</a:t>
            </a:r>
          </a:p>
          <a:p>
            <a:pPr algn="l">
              <a:lnSpc>
                <a:spcPts val="3668"/>
              </a:lnSpc>
            </a:pPr>
            <a:r>
              <a:rPr lang="en-US" sz="2413">
                <a:solidFill>
                  <a:srgbClr val="092852"/>
                </a:solidFill>
                <a:latin typeface="Open Sans"/>
                <a:ea typeface="Open Sans"/>
                <a:cs typeface="Open Sans"/>
                <a:sym typeface="Open Sans"/>
              </a:rPr>
              <a:t>Además, hemos establecido dos ramas principales: preproducción y main. La rama preproducción se utilizó para probar nuevas características y realizar ajustes antes de que el código se integrara a la rama main, que siempre ha representado la versión estable del proyecto. Este flujo de trabajo nos ha permitido mantener un desarrollo ordenado y evitar conflictos al momento de integrar cambios.</a:t>
            </a:r>
          </a:p>
          <a:p>
            <a:pPr algn="l">
              <a:lnSpc>
                <a:spcPts val="3668"/>
              </a:lnSpc>
            </a:pPr>
            <a:r>
              <a:rPr lang="en-US" sz="2413">
                <a:solidFill>
                  <a:srgbClr val="092852"/>
                </a:solidFill>
                <a:latin typeface="Open Sans"/>
                <a:ea typeface="Open Sans"/>
                <a:cs typeface="Open Sans"/>
                <a:sym typeface="Open Sans"/>
              </a:rPr>
              <a:t>Este enfoque colaborativo y organizado en GitHub nos ha facilitado el desarrollo y nos ha permitido gestionar los cambios de manera efectiva, asegurando la calidad del proyecto en todo momento.</a:t>
            </a:r>
          </a:p>
          <a:p>
            <a:pPr algn="l">
              <a:lnSpc>
                <a:spcPts val="3523"/>
              </a:lnSpc>
            </a:pPr>
          </a:p>
        </p:txBody>
      </p:sp>
      <p:sp>
        <p:nvSpPr>
          <p:cNvPr name="Freeform 13" id="13"/>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
        <p:nvSpPr>
          <p:cNvPr name="Freeform 14" id="14"/>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3542180" cy="2833744"/>
          </a:xfrm>
          <a:custGeom>
            <a:avLst/>
            <a:gdLst/>
            <a:ahLst/>
            <a:cxnLst/>
            <a:rect r="r" b="b" t="t" l="l"/>
            <a:pathLst>
              <a:path h="2833744" w="3542180">
                <a:moveTo>
                  <a:pt x="0" y="0"/>
                </a:moveTo>
                <a:lnTo>
                  <a:pt x="3542180" y="0"/>
                </a:lnTo>
                <a:lnTo>
                  <a:pt x="3542180" y="2833744"/>
                </a:lnTo>
                <a:lnTo>
                  <a:pt x="0" y="2833744"/>
                </a:lnTo>
                <a:lnTo>
                  <a:pt x="0" y="0"/>
                </a:lnTo>
                <a:close/>
              </a:path>
            </a:pathLst>
          </a:custGeom>
          <a:blipFill>
            <a:blip r:embed="rId2"/>
            <a:stretch>
              <a:fillRect l="0" t="0" r="0" b="0"/>
            </a:stretch>
          </a:blipFill>
        </p:spPr>
      </p:sp>
      <p:grpSp>
        <p:nvGrpSpPr>
          <p:cNvPr name="Group 3" id="3"/>
          <p:cNvGrpSpPr/>
          <p:nvPr/>
        </p:nvGrpSpPr>
        <p:grpSpPr>
          <a:xfrm rot="0">
            <a:off x="3657233" y="740802"/>
            <a:ext cx="13323441" cy="2852145"/>
            <a:chOff x="0" y="0"/>
            <a:chExt cx="17764588" cy="3802859"/>
          </a:xfrm>
        </p:grpSpPr>
        <p:sp>
          <p:nvSpPr>
            <p:cNvPr name="TextBox 4" id="4"/>
            <p:cNvSpPr txBox="true"/>
            <p:nvPr/>
          </p:nvSpPr>
          <p:spPr>
            <a:xfrm rot="0">
              <a:off x="53390" y="1736996"/>
              <a:ext cx="17711197" cy="2065863"/>
            </a:xfrm>
            <a:prstGeom prst="rect">
              <a:avLst/>
            </a:prstGeom>
          </p:spPr>
          <p:txBody>
            <a:bodyPr anchor="t" rtlCol="false" tIns="0" lIns="0" bIns="0" rIns="0">
              <a:spAutoFit/>
            </a:bodyPr>
            <a:lstStyle/>
            <a:p>
              <a:pPr algn="ctr">
                <a:lnSpc>
                  <a:spcPts val="9247"/>
                </a:lnSpc>
              </a:pPr>
            </a:p>
          </p:txBody>
        </p:sp>
        <p:sp>
          <p:nvSpPr>
            <p:cNvPr name="TextBox 5" id="5"/>
            <p:cNvSpPr txBox="true"/>
            <p:nvPr/>
          </p:nvSpPr>
          <p:spPr>
            <a:xfrm rot="0">
              <a:off x="0" y="466725"/>
              <a:ext cx="17764588" cy="2119132"/>
            </a:xfrm>
            <a:prstGeom prst="rect">
              <a:avLst/>
            </a:prstGeom>
          </p:spPr>
          <p:txBody>
            <a:bodyPr anchor="t" rtlCol="false" tIns="0" lIns="0" bIns="0" rIns="0">
              <a:spAutoFit/>
            </a:bodyPr>
            <a:lstStyle/>
            <a:p>
              <a:pPr algn="ctr">
                <a:lnSpc>
                  <a:spcPts val="6354"/>
                </a:lnSpc>
              </a:pPr>
              <a:r>
                <a:rPr lang="en-US" sz="12708" b="true">
                  <a:solidFill>
                    <a:srgbClr val="4682B4"/>
                  </a:solidFill>
                  <a:latin typeface="Symphony Bold"/>
                  <a:ea typeface="Symphony Bold"/>
                  <a:cs typeface="Symphony Bold"/>
                  <a:sym typeface="Symphony Bold"/>
                </a:rPr>
                <a:t>CONCLUSIONES</a:t>
              </a:r>
            </a:p>
          </p:txBody>
        </p:sp>
      </p:grpSp>
      <p:sp>
        <p:nvSpPr>
          <p:cNvPr name="TextBox 6" id="6"/>
          <p:cNvSpPr txBox="true"/>
          <p:nvPr/>
        </p:nvSpPr>
        <p:spPr>
          <a:xfrm rot="0">
            <a:off x="0" y="3286760"/>
            <a:ext cx="18288000" cy="4989830"/>
          </a:xfrm>
          <a:prstGeom prst="rect">
            <a:avLst/>
          </a:prstGeom>
        </p:spPr>
        <p:txBody>
          <a:bodyPr anchor="t" rtlCol="false" tIns="0" lIns="0" bIns="0" rIns="0">
            <a:spAutoFit/>
          </a:bodyPr>
          <a:lstStyle/>
          <a:p>
            <a:pPr algn="ctr">
              <a:lnSpc>
                <a:spcPts val="4480"/>
              </a:lnSpc>
            </a:pPr>
            <a:r>
              <a:rPr lang="en-US" sz="3200">
                <a:solidFill>
                  <a:srgbClr val="FFFFFF"/>
                </a:solidFill>
                <a:latin typeface="Open Sans"/>
                <a:ea typeface="Open Sans"/>
                <a:cs typeface="Open Sans"/>
                <a:sym typeface="Open Sans"/>
              </a:rPr>
              <a:t>En conclusión, el proyecto ha sido una experiencia muy positiva. A lo largo del proceso, hemos aprendido una gran cantidad de conceptos y técnicas que nos han permitido mejorar nuestras habilidades, tanto en programación como en gestión de bases de datos y desarrollo web. Para ser nuestro primer proyecto de este tipo, consideramos que ha sido un gran éxito.</a:t>
            </a:r>
          </a:p>
          <a:p>
            <a:pPr algn="ctr">
              <a:lnSpc>
                <a:spcPts val="4480"/>
              </a:lnSpc>
            </a:pPr>
            <a:r>
              <a:rPr lang="en-US" sz="3200">
                <a:solidFill>
                  <a:srgbClr val="FFFFFF"/>
                </a:solidFill>
                <a:latin typeface="Open Sans"/>
                <a:ea typeface="Open Sans"/>
                <a:cs typeface="Open Sans"/>
                <a:sym typeface="Open Sans"/>
              </a:rPr>
              <a:t>Aunque, debido al tiempo limitado, no pudimos profundizar tanto en algunos aspectos como nos hubiera gustado, esto no resta valor al aprendizaje adquirido. En general, ha sido una experiencia estupenda que nos ha permitido mejorar como equipo y como desarrolladores, y estamos satisfechos con los resultados alcanzados.</a:t>
            </a:r>
          </a:p>
          <a:p>
            <a:pPr algn="ctr">
              <a:lnSpc>
                <a:spcPts val="4060"/>
              </a:lnSpc>
            </a:pPr>
          </a:p>
        </p:txBody>
      </p:sp>
      <p:sp>
        <p:nvSpPr>
          <p:cNvPr name="TextBox 7" id="7"/>
          <p:cNvSpPr txBox="true"/>
          <p:nvPr/>
        </p:nvSpPr>
        <p:spPr>
          <a:xfrm rot="0">
            <a:off x="10318953" y="9607406"/>
            <a:ext cx="7595647" cy="257175"/>
          </a:xfrm>
          <a:prstGeom prst="rect">
            <a:avLst/>
          </a:prstGeom>
        </p:spPr>
        <p:txBody>
          <a:bodyPr anchor="t" rtlCol="false" tIns="0" lIns="0" bIns="0" rIns="0">
            <a:spAutoFit/>
          </a:bodyPr>
          <a:lstStyle/>
          <a:p>
            <a:pPr algn="r">
              <a:lnSpc>
                <a:spcPts val="2100"/>
              </a:lnSpc>
            </a:pPr>
            <a:r>
              <a:rPr lang="en-US" b="true" sz="1500" spc="412">
                <a:solidFill>
                  <a:srgbClr val="FFFFFF"/>
                </a:solidFill>
                <a:latin typeface="Open Sauce Semi-Bold"/>
                <a:ea typeface="Open Sauce Semi-Bold"/>
                <a:cs typeface="Open Sauce Semi-Bold"/>
                <a:sym typeface="Open Sauce Semi-Bold"/>
              </a:rPr>
              <a:t>PROYECTO SIETE Y MEDIO 2025</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7786" r="0" b="7786"/>
            <a:stretch>
              <a:fillRect/>
            </a:stretch>
          </p:blipFill>
          <p:spPr>
            <a:xfrm flipH="false" flipV="false">
              <a:off x="0" y="0"/>
              <a:ext cx="24384000" cy="13716000"/>
            </a:xfrm>
            <a:prstGeom prst="rect">
              <a:avLst/>
            </a:prstGeom>
          </p:spPr>
        </p:pic>
      </p:grpSp>
      <p:grpSp>
        <p:nvGrpSpPr>
          <p:cNvPr name="Group 4" id="4"/>
          <p:cNvGrpSpPr/>
          <p:nvPr/>
        </p:nvGrpSpPr>
        <p:grpSpPr>
          <a:xfrm rot="0">
            <a:off x="0" y="0"/>
            <a:ext cx="18288000" cy="10287000"/>
            <a:chOff x="0" y="0"/>
            <a:chExt cx="4816593" cy="2709333"/>
          </a:xfrm>
        </p:grpSpPr>
        <p:sp>
          <p:nvSpPr>
            <p:cNvPr name="Freeform 5" id="5"/>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92852">
                <a:alpha val="82745"/>
              </a:srgbClr>
            </a:solidFill>
          </p:spPr>
        </p:sp>
        <p:sp>
          <p:nvSpPr>
            <p:cNvPr name="TextBox 6" id="6"/>
            <p:cNvSpPr txBox="true"/>
            <p:nvPr/>
          </p:nvSpPr>
          <p:spPr>
            <a:xfrm>
              <a:off x="0" y="-38100"/>
              <a:ext cx="4816593" cy="2747433"/>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5206045" y="4719613"/>
            <a:ext cx="7620841" cy="731348"/>
          </a:xfrm>
          <a:prstGeom prst="rect">
            <a:avLst/>
          </a:prstGeom>
        </p:spPr>
        <p:txBody>
          <a:bodyPr anchor="t" rtlCol="false" tIns="0" lIns="0" bIns="0" rIns="0">
            <a:spAutoFit/>
          </a:bodyPr>
          <a:lstStyle/>
          <a:p>
            <a:pPr algn="ctr">
              <a:lnSpc>
                <a:spcPts val="6012"/>
              </a:lnSpc>
            </a:pPr>
            <a:r>
              <a:rPr lang="en-US" b="true" sz="4294" spc="1181">
                <a:solidFill>
                  <a:srgbClr val="FFFFFF"/>
                </a:solidFill>
                <a:latin typeface="Open Sauce Semi-Bold"/>
                <a:ea typeface="Open Sauce Semi-Bold"/>
                <a:cs typeface="Open Sauce Semi-Bold"/>
                <a:sym typeface="Open Sauce Semi-Bold"/>
              </a:rPr>
              <a:t>MUCHAS GRACIAS</a:t>
            </a:r>
          </a:p>
        </p:txBody>
      </p:sp>
      <p:sp>
        <p:nvSpPr>
          <p:cNvPr name="TextBox 8" id="8"/>
          <p:cNvSpPr txBox="true"/>
          <p:nvPr/>
        </p:nvSpPr>
        <p:spPr>
          <a:xfrm rot="0">
            <a:off x="5800373" y="8277816"/>
            <a:ext cx="6687255" cy="363099"/>
          </a:xfrm>
          <a:prstGeom prst="rect">
            <a:avLst/>
          </a:prstGeom>
        </p:spPr>
        <p:txBody>
          <a:bodyPr anchor="t" rtlCol="false" tIns="0" lIns="0" bIns="0" rIns="0">
            <a:spAutoFit/>
          </a:bodyPr>
          <a:lstStyle/>
          <a:p>
            <a:pPr algn="ctr">
              <a:lnSpc>
                <a:spcPts val="3086"/>
              </a:lnSpc>
            </a:pPr>
            <a:r>
              <a:rPr lang="en-US" sz="2204" spc="606">
                <a:solidFill>
                  <a:srgbClr val="FFFFFF"/>
                </a:solidFill>
                <a:latin typeface="Open Sauce"/>
                <a:ea typeface="Open Sauce"/>
                <a:cs typeface="Open Sauce"/>
                <a:sym typeface="Open Sauce"/>
              </a:rPr>
              <a:t>ALEIX DAVID Y CRIS</a:t>
            </a:r>
          </a:p>
        </p:txBody>
      </p:sp>
      <p:sp>
        <p:nvSpPr>
          <p:cNvPr name="Freeform 9" id="9"/>
          <p:cNvSpPr/>
          <p:nvPr/>
        </p:nvSpPr>
        <p:spPr>
          <a:xfrm flipH="false" flipV="false" rot="0">
            <a:off x="0" y="0"/>
            <a:ext cx="7458214" cy="5835529"/>
          </a:xfrm>
          <a:custGeom>
            <a:avLst/>
            <a:gdLst/>
            <a:ahLst/>
            <a:cxnLst/>
            <a:rect r="r" b="b" t="t" l="l"/>
            <a:pathLst>
              <a:path h="5835529" w="7458214">
                <a:moveTo>
                  <a:pt x="0" y="0"/>
                </a:moveTo>
                <a:lnTo>
                  <a:pt x="7458214" y="0"/>
                </a:lnTo>
                <a:lnTo>
                  <a:pt x="7458214" y="5835529"/>
                </a:lnTo>
                <a:lnTo>
                  <a:pt x="0" y="5835529"/>
                </a:lnTo>
                <a:lnTo>
                  <a:pt x="0" y="0"/>
                </a:lnTo>
                <a:close/>
              </a:path>
            </a:pathLst>
          </a:custGeom>
          <a:blipFill>
            <a:blip r:embed="rId3"/>
            <a:stretch>
              <a:fillRect l="0" t="0" r="0" b="-2807"/>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grpSp>
        <p:nvGrpSpPr>
          <p:cNvPr name="Group 2" id="2"/>
          <p:cNvGrpSpPr/>
          <p:nvPr/>
        </p:nvGrpSpPr>
        <p:grpSpPr>
          <a:xfrm rot="0">
            <a:off x="0" y="103728"/>
            <a:ext cx="2421516" cy="2053250"/>
            <a:chOff x="0" y="0"/>
            <a:chExt cx="3228688" cy="2737667"/>
          </a:xfrm>
        </p:grpSpPr>
        <p:pic>
          <p:nvPicPr>
            <p:cNvPr name="Picture 3" id="3"/>
            <p:cNvPicPr>
              <a:picLocks noChangeAspect="true"/>
            </p:cNvPicPr>
            <p:nvPr/>
          </p:nvPicPr>
          <p:blipFill>
            <a:blip r:embed="rId2"/>
            <a:srcRect l="2566" t="0" r="2566" b="0"/>
            <a:stretch>
              <a:fillRect/>
            </a:stretch>
          </p:blipFill>
          <p:spPr>
            <a:xfrm flipH="false" flipV="false">
              <a:off x="0" y="0"/>
              <a:ext cx="3228688" cy="2737667"/>
            </a:xfrm>
            <a:prstGeom prst="rect">
              <a:avLst/>
            </a:prstGeom>
          </p:spPr>
        </p:pic>
      </p:grpSp>
      <p:grpSp>
        <p:nvGrpSpPr>
          <p:cNvPr name="Group 4" id="4"/>
          <p:cNvGrpSpPr/>
          <p:nvPr/>
        </p:nvGrpSpPr>
        <p:grpSpPr>
          <a:xfrm rot="0">
            <a:off x="8317387" y="-113711"/>
            <a:ext cx="10099642" cy="10627543"/>
            <a:chOff x="0" y="0"/>
            <a:chExt cx="2659988" cy="2799024"/>
          </a:xfrm>
        </p:grpSpPr>
        <p:sp>
          <p:nvSpPr>
            <p:cNvPr name="Freeform 5" id="5"/>
            <p:cNvSpPr/>
            <p:nvPr/>
          </p:nvSpPr>
          <p:spPr>
            <a:xfrm flipH="false" flipV="false" rot="0">
              <a:off x="0" y="0"/>
              <a:ext cx="2659988" cy="2799024"/>
            </a:xfrm>
            <a:custGeom>
              <a:avLst/>
              <a:gdLst/>
              <a:ahLst/>
              <a:cxnLst/>
              <a:rect r="r" b="b" t="t" l="l"/>
              <a:pathLst>
                <a:path h="2799024" w="2659988">
                  <a:moveTo>
                    <a:pt x="0" y="0"/>
                  </a:moveTo>
                  <a:lnTo>
                    <a:pt x="2659988" y="0"/>
                  </a:lnTo>
                  <a:lnTo>
                    <a:pt x="2659988" y="2799024"/>
                  </a:lnTo>
                  <a:lnTo>
                    <a:pt x="0" y="2799024"/>
                  </a:lnTo>
                  <a:close/>
                </a:path>
              </a:pathLst>
            </a:custGeom>
            <a:solidFill>
              <a:srgbClr val="FFFFFF"/>
            </a:solidFill>
          </p:spPr>
        </p:sp>
        <p:sp>
          <p:nvSpPr>
            <p:cNvPr name="TextBox 6" id="6"/>
            <p:cNvSpPr txBox="true"/>
            <p:nvPr/>
          </p:nvSpPr>
          <p:spPr>
            <a:xfrm>
              <a:off x="0" y="-28575"/>
              <a:ext cx="2659988" cy="2827599"/>
            </a:xfrm>
            <a:prstGeom prst="rect">
              <a:avLst/>
            </a:prstGeom>
          </p:spPr>
          <p:txBody>
            <a:bodyPr anchor="ctr" rtlCol="false" tIns="50800" lIns="50800" bIns="50800" rIns="50800"/>
            <a:lstStyle/>
            <a:p>
              <a:pPr algn="ctr">
                <a:lnSpc>
                  <a:spcPts val="3086"/>
                </a:lnSpc>
              </a:pPr>
            </a:p>
          </p:txBody>
        </p:sp>
      </p:grpSp>
      <p:sp>
        <p:nvSpPr>
          <p:cNvPr name="TextBox 7" id="7"/>
          <p:cNvSpPr txBox="true"/>
          <p:nvPr/>
        </p:nvSpPr>
        <p:spPr>
          <a:xfrm rot="0">
            <a:off x="3061759" y="1296553"/>
            <a:ext cx="3290043" cy="860425"/>
          </a:xfrm>
          <a:prstGeom prst="rect">
            <a:avLst/>
          </a:prstGeom>
        </p:spPr>
        <p:txBody>
          <a:bodyPr anchor="t" rtlCol="false" tIns="0" lIns="0" bIns="0" rIns="0">
            <a:spAutoFit/>
          </a:bodyPr>
          <a:lstStyle/>
          <a:p>
            <a:pPr algn="l">
              <a:lnSpc>
                <a:spcPts val="3499"/>
              </a:lnSpc>
            </a:pPr>
            <a:r>
              <a:rPr lang="en-US" b="true" sz="2499" spc="687">
                <a:solidFill>
                  <a:srgbClr val="FFFFFF"/>
                </a:solidFill>
                <a:latin typeface="Open Sauce Semi-Bold"/>
                <a:ea typeface="Open Sauce Semi-Bold"/>
                <a:cs typeface="Open Sauce Semi-Bold"/>
                <a:sym typeface="Open Sauce Semi-Bold"/>
              </a:rPr>
              <a:t>INDICE DE CONTENIDOS</a:t>
            </a:r>
          </a:p>
        </p:txBody>
      </p:sp>
      <p:sp>
        <p:nvSpPr>
          <p:cNvPr name="TextBox 8" id="8"/>
          <p:cNvSpPr txBox="true"/>
          <p:nvPr/>
        </p:nvSpPr>
        <p:spPr>
          <a:xfrm rot="0">
            <a:off x="9663653" y="9017635"/>
            <a:ext cx="7595647" cy="240665"/>
          </a:xfrm>
          <a:prstGeom prst="rect">
            <a:avLst/>
          </a:prstGeom>
        </p:spPr>
        <p:txBody>
          <a:bodyPr anchor="t" rtlCol="false" tIns="0" lIns="0" bIns="0" rIns="0">
            <a:spAutoFit/>
          </a:bodyPr>
          <a:lstStyle/>
          <a:p>
            <a:pPr algn="r">
              <a:lnSpc>
                <a:spcPts val="1960"/>
              </a:lnSpc>
            </a:pPr>
            <a:r>
              <a:rPr lang="en-US" b="true" sz="1400" spc="385">
                <a:solidFill>
                  <a:srgbClr val="092852"/>
                </a:solidFill>
                <a:latin typeface="Open Sauce Semi-Bold"/>
                <a:ea typeface="Open Sauce Semi-Bold"/>
                <a:cs typeface="Open Sauce Semi-Bold"/>
                <a:sym typeface="Open Sauce Semi-Bold"/>
              </a:rPr>
              <a:t>PROYECTO SIETE Y MEDIO 2025</a:t>
            </a:r>
          </a:p>
        </p:txBody>
      </p:sp>
      <p:sp>
        <p:nvSpPr>
          <p:cNvPr name="TextBox 9" id="9"/>
          <p:cNvSpPr txBox="true"/>
          <p:nvPr/>
        </p:nvSpPr>
        <p:spPr>
          <a:xfrm rot="0">
            <a:off x="10019690" y="3051992"/>
            <a:ext cx="4327628" cy="4189427"/>
          </a:xfrm>
          <a:prstGeom prst="rect">
            <a:avLst/>
          </a:prstGeom>
        </p:spPr>
        <p:txBody>
          <a:bodyPr anchor="t" rtlCol="false" tIns="0" lIns="0" bIns="0" rIns="0">
            <a:spAutoFit/>
          </a:bodyPr>
          <a:lstStyle/>
          <a:p>
            <a:pPr algn="l" marL="431969" indent="-215984" lvl="1">
              <a:lnSpc>
                <a:spcPts val="2801"/>
              </a:lnSpc>
              <a:buAutoNum type="arabicPeriod" startAt="1"/>
            </a:pPr>
            <a:r>
              <a:rPr lang="en-US" b="true" sz="2000" spc="550">
                <a:solidFill>
                  <a:srgbClr val="092852"/>
                </a:solidFill>
                <a:latin typeface="Open Sauce Semi-Bold"/>
                <a:ea typeface="Open Sauce Semi-Bold"/>
                <a:cs typeface="Open Sauce Semi-Bold"/>
                <a:sym typeface="Open Sauce Semi-Bold"/>
              </a:rPr>
              <a:t>INTRODUCCION </a:t>
            </a:r>
          </a:p>
          <a:p>
            <a:pPr algn="l" marL="431969" indent="-215984" lvl="1">
              <a:lnSpc>
                <a:spcPts val="2801"/>
              </a:lnSpc>
              <a:buAutoNum type="arabicPeriod" startAt="1"/>
            </a:pPr>
            <a:r>
              <a:rPr lang="en-US" b="true" sz="2000" spc="550">
                <a:solidFill>
                  <a:srgbClr val="092852"/>
                </a:solidFill>
                <a:latin typeface="Open Sauce Semi-Bold"/>
                <a:ea typeface="Open Sauce Semi-Bold"/>
                <a:cs typeface="Open Sauce Semi-Bold"/>
                <a:sym typeface="Open Sauce Semi-Bold"/>
              </a:rPr>
              <a:t>DIVISION DE TAREAS</a:t>
            </a:r>
          </a:p>
          <a:p>
            <a:pPr algn="l" marL="431969" indent="-215984" lvl="1">
              <a:lnSpc>
                <a:spcPts val="2801"/>
              </a:lnSpc>
              <a:buAutoNum type="arabicPeriod" startAt="1"/>
            </a:pPr>
            <a:r>
              <a:rPr lang="en-US" b="true" sz="2000" spc="550">
                <a:solidFill>
                  <a:srgbClr val="092852"/>
                </a:solidFill>
                <a:latin typeface="Open Sauce Semi-Bold"/>
                <a:ea typeface="Open Sauce Semi-Bold"/>
                <a:cs typeface="Open Sauce Semi-Bold"/>
                <a:sym typeface="Open Sauce Semi-Bold"/>
              </a:rPr>
              <a:t>DETALLES DEL JUEGO (LA LOGICA)</a:t>
            </a:r>
          </a:p>
          <a:p>
            <a:pPr algn="l" marL="431969" indent="-215984" lvl="1">
              <a:lnSpc>
                <a:spcPts val="2801"/>
              </a:lnSpc>
              <a:buAutoNum type="arabicPeriod" startAt="1"/>
            </a:pPr>
            <a:r>
              <a:rPr lang="en-US" b="true" sz="2000" spc="550">
                <a:solidFill>
                  <a:srgbClr val="092852"/>
                </a:solidFill>
                <a:latin typeface="Open Sauce Semi-Bold"/>
                <a:ea typeface="Open Sauce Semi-Bold"/>
                <a:cs typeface="Open Sauce Semi-Bold"/>
                <a:sym typeface="Open Sauce Semi-Bold"/>
              </a:rPr>
              <a:t>BASE DE DATOS</a:t>
            </a:r>
          </a:p>
          <a:p>
            <a:pPr algn="l" marL="431969" indent="-215984" lvl="1">
              <a:lnSpc>
                <a:spcPts val="2801"/>
              </a:lnSpc>
              <a:buAutoNum type="arabicPeriod" startAt="1"/>
            </a:pPr>
            <a:r>
              <a:rPr lang="en-US" b="true" sz="2000" spc="550">
                <a:solidFill>
                  <a:srgbClr val="092852"/>
                </a:solidFill>
                <a:latin typeface="Open Sauce Semi-Bold"/>
                <a:ea typeface="Open Sauce Semi-Bold"/>
                <a:cs typeface="Open Sauce Semi-Bold"/>
                <a:sym typeface="Open Sauce Semi-Bold"/>
              </a:rPr>
              <a:t>DESARROLLO WEB</a:t>
            </a:r>
          </a:p>
          <a:p>
            <a:pPr algn="l" marL="431969" indent="-215984" lvl="1">
              <a:lnSpc>
                <a:spcPts val="2801"/>
              </a:lnSpc>
              <a:buAutoNum type="arabicPeriod" startAt="1"/>
            </a:pPr>
            <a:r>
              <a:rPr lang="en-US" b="true" sz="2000" spc="550">
                <a:solidFill>
                  <a:srgbClr val="092852"/>
                </a:solidFill>
                <a:latin typeface="Open Sauce Semi-Bold"/>
                <a:ea typeface="Open Sauce Semi-Bold"/>
                <a:cs typeface="Open Sauce Semi-Bold"/>
                <a:sym typeface="Open Sauce Semi-Bold"/>
              </a:rPr>
              <a:t>FUNCIONALIDADES CLAVES (REPORTES)</a:t>
            </a:r>
          </a:p>
          <a:p>
            <a:pPr algn="l" marL="431969" indent="-215984" lvl="1">
              <a:lnSpc>
                <a:spcPts val="2801"/>
              </a:lnSpc>
              <a:buAutoNum type="arabicPeriod" startAt="1"/>
            </a:pPr>
            <a:r>
              <a:rPr lang="en-US" b="true" sz="2000" spc="550">
                <a:solidFill>
                  <a:srgbClr val="092852"/>
                </a:solidFill>
                <a:latin typeface="Open Sauce Semi-Bold"/>
                <a:ea typeface="Open Sauce Semi-Bold"/>
                <a:cs typeface="Open Sauce Semi-Bold"/>
                <a:sym typeface="Open Sauce Semi-Bold"/>
              </a:rPr>
              <a:t>GITHUB</a:t>
            </a:r>
          </a:p>
          <a:p>
            <a:pPr algn="l" marL="431969" indent="-215984" lvl="1">
              <a:lnSpc>
                <a:spcPts val="2801"/>
              </a:lnSpc>
              <a:buAutoNum type="arabicPeriod" startAt="1"/>
            </a:pPr>
            <a:r>
              <a:rPr lang="en-US" b="true" sz="2000" spc="550">
                <a:solidFill>
                  <a:srgbClr val="092852"/>
                </a:solidFill>
                <a:latin typeface="Open Sauce Semi-Bold"/>
                <a:ea typeface="Open Sauce Semi-Bold"/>
                <a:cs typeface="Open Sauce Semi-Bold"/>
                <a:sym typeface="Open Sauce Semi-Bold"/>
              </a:rPr>
              <a:t>CONCLUSIONES</a:t>
            </a:r>
          </a:p>
          <a:p>
            <a:pPr algn="l">
              <a:lnSpc>
                <a:spcPts val="2801"/>
              </a:lnSpc>
            </a:pPr>
          </a:p>
        </p:txBody>
      </p:sp>
      <p:sp>
        <p:nvSpPr>
          <p:cNvPr name="TextBox 10" id="10"/>
          <p:cNvSpPr txBox="true"/>
          <p:nvPr/>
        </p:nvSpPr>
        <p:spPr>
          <a:xfrm rot="0">
            <a:off x="15118527" y="3032942"/>
            <a:ext cx="1552957" cy="4414140"/>
          </a:xfrm>
          <a:prstGeom prst="rect">
            <a:avLst/>
          </a:prstGeom>
        </p:spPr>
        <p:txBody>
          <a:bodyPr anchor="t" rtlCol="false" tIns="0" lIns="0" bIns="0" rIns="0">
            <a:spAutoFit/>
          </a:bodyPr>
          <a:lstStyle/>
          <a:p>
            <a:pPr algn="just">
              <a:lnSpc>
                <a:spcPts val="3918"/>
              </a:lnSpc>
            </a:pPr>
            <a:r>
              <a:rPr lang="en-US" b="true" sz="2798" spc="769">
                <a:solidFill>
                  <a:srgbClr val="092852"/>
                </a:solidFill>
                <a:latin typeface="Open Sauce Semi-Bold"/>
                <a:ea typeface="Open Sauce Semi-Bold"/>
                <a:cs typeface="Open Sauce Semi-Bold"/>
                <a:sym typeface="Open Sauce Semi-Bold"/>
              </a:rPr>
              <a:t>1</a:t>
            </a:r>
          </a:p>
          <a:p>
            <a:pPr algn="just">
              <a:lnSpc>
                <a:spcPts val="3918"/>
              </a:lnSpc>
            </a:pPr>
            <a:r>
              <a:rPr lang="en-US" b="true" sz="2798" spc="769">
                <a:solidFill>
                  <a:srgbClr val="092852"/>
                </a:solidFill>
                <a:latin typeface="Open Sauce Semi-Bold"/>
                <a:ea typeface="Open Sauce Semi-Bold"/>
                <a:cs typeface="Open Sauce Semi-Bold"/>
                <a:sym typeface="Open Sauce Semi-Bold"/>
              </a:rPr>
              <a:t>2</a:t>
            </a:r>
          </a:p>
          <a:p>
            <a:pPr algn="just">
              <a:lnSpc>
                <a:spcPts val="3918"/>
              </a:lnSpc>
            </a:pPr>
            <a:r>
              <a:rPr lang="en-US" b="true" sz="2798" spc="769">
                <a:solidFill>
                  <a:srgbClr val="092852"/>
                </a:solidFill>
                <a:latin typeface="Open Sauce Semi-Bold"/>
                <a:ea typeface="Open Sauce Semi-Bold"/>
                <a:cs typeface="Open Sauce Semi-Bold"/>
                <a:sym typeface="Open Sauce Semi-Bold"/>
              </a:rPr>
              <a:t>3</a:t>
            </a:r>
          </a:p>
          <a:p>
            <a:pPr algn="just">
              <a:lnSpc>
                <a:spcPts val="3918"/>
              </a:lnSpc>
            </a:pPr>
            <a:r>
              <a:rPr lang="en-US" b="true" sz="2798" spc="769">
                <a:solidFill>
                  <a:srgbClr val="092852"/>
                </a:solidFill>
                <a:latin typeface="Open Sauce Semi-Bold"/>
                <a:ea typeface="Open Sauce Semi-Bold"/>
                <a:cs typeface="Open Sauce Semi-Bold"/>
                <a:sym typeface="Open Sauce Semi-Bold"/>
              </a:rPr>
              <a:t>4</a:t>
            </a:r>
          </a:p>
          <a:p>
            <a:pPr algn="just">
              <a:lnSpc>
                <a:spcPts val="3918"/>
              </a:lnSpc>
            </a:pPr>
            <a:r>
              <a:rPr lang="en-US" b="true" sz="2798" spc="769">
                <a:solidFill>
                  <a:srgbClr val="092852"/>
                </a:solidFill>
                <a:latin typeface="Open Sauce Semi-Bold"/>
                <a:ea typeface="Open Sauce Semi-Bold"/>
                <a:cs typeface="Open Sauce Semi-Bold"/>
                <a:sym typeface="Open Sauce Semi-Bold"/>
              </a:rPr>
              <a:t>5</a:t>
            </a:r>
          </a:p>
          <a:p>
            <a:pPr algn="just">
              <a:lnSpc>
                <a:spcPts val="3918"/>
              </a:lnSpc>
            </a:pPr>
            <a:r>
              <a:rPr lang="en-US" b="true" sz="2798" spc="769">
                <a:solidFill>
                  <a:srgbClr val="092852"/>
                </a:solidFill>
                <a:latin typeface="Open Sauce Semi-Bold"/>
                <a:ea typeface="Open Sauce Semi-Bold"/>
                <a:cs typeface="Open Sauce Semi-Bold"/>
                <a:sym typeface="Open Sauce Semi-Bold"/>
              </a:rPr>
              <a:t>6</a:t>
            </a:r>
          </a:p>
          <a:p>
            <a:pPr algn="just">
              <a:lnSpc>
                <a:spcPts val="3918"/>
              </a:lnSpc>
            </a:pPr>
            <a:r>
              <a:rPr lang="en-US" b="true" sz="2798" spc="769">
                <a:solidFill>
                  <a:srgbClr val="092852"/>
                </a:solidFill>
                <a:latin typeface="Open Sauce Semi-Bold"/>
                <a:ea typeface="Open Sauce Semi-Bold"/>
                <a:cs typeface="Open Sauce Semi-Bold"/>
                <a:sym typeface="Open Sauce Semi-Bold"/>
              </a:rPr>
              <a:t>7</a:t>
            </a:r>
          </a:p>
          <a:p>
            <a:pPr algn="just">
              <a:lnSpc>
                <a:spcPts val="3918"/>
              </a:lnSpc>
            </a:pPr>
            <a:r>
              <a:rPr lang="en-US" b="true" sz="2798" spc="769">
                <a:solidFill>
                  <a:srgbClr val="092852"/>
                </a:solidFill>
                <a:latin typeface="Open Sauce Semi-Bold"/>
                <a:ea typeface="Open Sauce Semi-Bold"/>
                <a:cs typeface="Open Sauce Semi-Bold"/>
                <a:sym typeface="Open Sauce Semi-Bold"/>
              </a:rPr>
              <a:t>8</a:t>
            </a:r>
          </a:p>
          <a:p>
            <a:pPr algn="just">
              <a:lnSpc>
                <a:spcPts val="3918"/>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3542180" cy="2833744"/>
          </a:xfrm>
          <a:custGeom>
            <a:avLst/>
            <a:gdLst/>
            <a:ahLst/>
            <a:cxnLst/>
            <a:rect r="r" b="b" t="t" l="l"/>
            <a:pathLst>
              <a:path h="2833744" w="3542180">
                <a:moveTo>
                  <a:pt x="0" y="0"/>
                </a:moveTo>
                <a:lnTo>
                  <a:pt x="3542180" y="0"/>
                </a:lnTo>
                <a:lnTo>
                  <a:pt x="3542180" y="2833744"/>
                </a:lnTo>
                <a:lnTo>
                  <a:pt x="0" y="2833744"/>
                </a:lnTo>
                <a:lnTo>
                  <a:pt x="0" y="0"/>
                </a:lnTo>
                <a:close/>
              </a:path>
            </a:pathLst>
          </a:custGeom>
          <a:blipFill>
            <a:blip r:embed="rId2"/>
            <a:stretch>
              <a:fillRect l="0" t="0" r="0" b="0"/>
            </a:stretch>
          </a:blipFill>
        </p:spPr>
      </p:sp>
      <p:grpSp>
        <p:nvGrpSpPr>
          <p:cNvPr name="Group 3" id="3"/>
          <p:cNvGrpSpPr/>
          <p:nvPr/>
        </p:nvGrpSpPr>
        <p:grpSpPr>
          <a:xfrm rot="0">
            <a:off x="4964559" y="672000"/>
            <a:ext cx="8928138" cy="3117537"/>
            <a:chOff x="0" y="0"/>
            <a:chExt cx="11904184" cy="4156716"/>
          </a:xfrm>
        </p:grpSpPr>
        <p:sp>
          <p:nvSpPr>
            <p:cNvPr name="TextBox 4" id="4"/>
            <p:cNvSpPr txBox="true"/>
            <p:nvPr/>
          </p:nvSpPr>
          <p:spPr>
            <a:xfrm rot="0">
              <a:off x="35777" y="2090853"/>
              <a:ext cx="11868407" cy="2065863"/>
            </a:xfrm>
            <a:prstGeom prst="rect">
              <a:avLst/>
            </a:prstGeom>
          </p:spPr>
          <p:txBody>
            <a:bodyPr anchor="t" rtlCol="false" tIns="0" lIns="0" bIns="0" rIns="0">
              <a:spAutoFit/>
            </a:bodyPr>
            <a:lstStyle/>
            <a:p>
              <a:pPr algn="ctr">
                <a:lnSpc>
                  <a:spcPts val="9247"/>
                </a:lnSpc>
              </a:pPr>
            </a:p>
          </p:txBody>
        </p:sp>
        <p:sp>
          <p:nvSpPr>
            <p:cNvPr name="TextBox 5" id="5"/>
            <p:cNvSpPr txBox="true"/>
            <p:nvPr/>
          </p:nvSpPr>
          <p:spPr>
            <a:xfrm rot="0">
              <a:off x="0" y="523875"/>
              <a:ext cx="11904184" cy="2415838"/>
            </a:xfrm>
            <a:prstGeom prst="rect">
              <a:avLst/>
            </a:prstGeom>
          </p:spPr>
          <p:txBody>
            <a:bodyPr anchor="t" rtlCol="false" tIns="0" lIns="0" bIns="0" rIns="0">
              <a:spAutoFit/>
            </a:bodyPr>
            <a:lstStyle/>
            <a:p>
              <a:pPr algn="ctr">
                <a:lnSpc>
                  <a:spcPts val="7203"/>
                </a:lnSpc>
              </a:pPr>
              <a:r>
                <a:rPr lang="en-US" sz="14407" b="true">
                  <a:solidFill>
                    <a:srgbClr val="4682B4"/>
                  </a:solidFill>
                  <a:latin typeface="Symphony Bold"/>
                  <a:ea typeface="Symphony Bold"/>
                  <a:cs typeface="Symphony Bold"/>
                  <a:sym typeface="Symphony Bold"/>
                </a:rPr>
                <a:t>Introduccion</a:t>
              </a:r>
            </a:p>
          </p:txBody>
        </p:sp>
      </p:grpSp>
      <p:sp>
        <p:nvSpPr>
          <p:cNvPr name="TextBox 6" id="6"/>
          <p:cNvSpPr txBox="true"/>
          <p:nvPr/>
        </p:nvSpPr>
        <p:spPr>
          <a:xfrm rot="0">
            <a:off x="0" y="3286760"/>
            <a:ext cx="18288000" cy="6778625"/>
          </a:xfrm>
          <a:prstGeom prst="rect">
            <a:avLst/>
          </a:prstGeom>
        </p:spPr>
        <p:txBody>
          <a:bodyPr anchor="t" rtlCol="false" tIns="0" lIns="0" bIns="0" rIns="0">
            <a:spAutoFit/>
          </a:bodyPr>
          <a:lstStyle/>
          <a:p>
            <a:pPr algn="ctr">
              <a:lnSpc>
                <a:spcPts val="4899"/>
              </a:lnSpc>
            </a:pPr>
            <a:r>
              <a:rPr lang="en-US" sz="3499">
                <a:solidFill>
                  <a:srgbClr val="FFFFFF"/>
                </a:solidFill>
                <a:latin typeface="Open Sans"/>
                <a:ea typeface="Open Sans"/>
                <a:cs typeface="Open Sans"/>
                <a:sym typeface="Open Sans"/>
              </a:rPr>
              <a:t>El proyecto "Siete y Medio" nació con la ambición de fusionar tecnología, estrategia y creatividad para recrear de forma digital este clásico juego de cartas. Nuestro objetivo principal fue desarrollar una experiencia interactiva y enriquecedora que aproveche la programación, bases de datos y diseño web, garantizando una jugabilidad fluida y atractiva.</a:t>
            </a:r>
          </a:p>
          <a:p>
            <a:pPr algn="ctr">
              <a:lnSpc>
                <a:spcPts val="4899"/>
              </a:lnSpc>
            </a:pPr>
            <a:r>
              <a:rPr lang="en-US" sz="3499">
                <a:solidFill>
                  <a:srgbClr val="FFFFFF"/>
                </a:solidFill>
                <a:latin typeface="Open Sans"/>
                <a:ea typeface="Open Sans"/>
                <a:cs typeface="Open Sans"/>
                <a:sym typeface="Open Sans"/>
              </a:rPr>
              <a:t>El juego permite a los participantes competir contra una banca en rondas dinámicas, tomando decisiones basadas en lógica programada y estadísticas calculadas en tiempo real. Desde la gestión de datos en la nube hasta la creación de un portal web responsivo, este proyecto abarca múltiples áreas de conocimiento y tecnologías modernas.</a:t>
            </a:r>
          </a:p>
          <a:p>
            <a:pPr algn="ctr">
              <a:lnSpc>
                <a:spcPts val="4899"/>
              </a:lnSpc>
            </a:pPr>
          </a:p>
        </p:txBody>
      </p:sp>
      <p:sp>
        <p:nvSpPr>
          <p:cNvPr name="TextBox 7" id="7"/>
          <p:cNvSpPr txBox="true"/>
          <p:nvPr/>
        </p:nvSpPr>
        <p:spPr>
          <a:xfrm rot="0">
            <a:off x="10318953" y="9607406"/>
            <a:ext cx="7595647" cy="257175"/>
          </a:xfrm>
          <a:prstGeom prst="rect">
            <a:avLst/>
          </a:prstGeom>
        </p:spPr>
        <p:txBody>
          <a:bodyPr anchor="t" rtlCol="false" tIns="0" lIns="0" bIns="0" rIns="0">
            <a:spAutoFit/>
          </a:bodyPr>
          <a:lstStyle/>
          <a:p>
            <a:pPr algn="r">
              <a:lnSpc>
                <a:spcPts val="2100"/>
              </a:lnSpc>
            </a:pPr>
            <a:r>
              <a:rPr lang="en-US" b="true" sz="1500" spc="412">
                <a:solidFill>
                  <a:srgbClr val="FFFFFF"/>
                </a:solidFill>
                <a:latin typeface="Open Sauce Semi-Bold"/>
                <a:ea typeface="Open Sauce Semi-Bold"/>
                <a:cs typeface="Open Sauce Semi-Bold"/>
                <a:sym typeface="Open Sauce Semi-Bold"/>
              </a:rPr>
              <a:t>PROYECTO SIETE Y MEDIO 2025</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0"/>
            <a:ext cx="9144000" cy="10287000"/>
            <a:chOff x="0" y="0"/>
            <a:chExt cx="12192000" cy="13716000"/>
          </a:xfrm>
        </p:grpSpPr>
        <p:pic>
          <p:nvPicPr>
            <p:cNvPr name="Picture 3" id="3"/>
            <p:cNvPicPr>
              <a:picLocks noChangeAspect="true"/>
            </p:cNvPicPr>
            <p:nvPr/>
          </p:nvPicPr>
          <p:blipFill>
            <a:blip r:embed="rId2"/>
            <a:srcRect l="20388" t="0" r="20388" b="0"/>
            <a:stretch>
              <a:fillRect/>
            </a:stretch>
          </p:blipFill>
          <p:spPr>
            <a:xfrm flipH="false" flipV="false">
              <a:off x="0" y="0"/>
              <a:ext cx="12192000" cy="13716000"/>
            </a:xfrm>
            <a:prstGeom prst="rect">
              <a:avLst/>
            </a:prstGeom>
          </p:spPr>
        </p:pic>
      </p:grpSp>
      <p:grpSp>
        <p:nvGrpSpPr>
          <p:cNvPr name="Group 4" id="4"/>
          <p:cNvGrpSpPr/>
          <p:nvPr/>
        </p:nvGrpSpPr>
        <p:grpSpPr>
          <a:xfrm rot="0">
            <a:off x="9144000" y="0"/>
            <a:ext cx="9144000" cy="10287000"/>
            <a:chOff x="0" y="0"/>
            <a:chExt cx="2408296" cy="2709333"/>
          </a:xfrm>
        </p:grpSpPr>
        <p:sp>
          <p:nvSpPr>
            <p:cNvPr name="Freeform 5" id="5"/>
            <p:cNvSpPr/>
            <p:nvPr/>
          </p:nvSpPr>
          <p:spPr>
            <a:xfrm flipH="false" flipV="false" rot="0">
              <a:off x="0" y="0"/>
              <a:ext cx="2408296" cy="2709333"/>
            </a:xfrm>
            <a:custGeom>
              <a:avLst/>
              <a:gdLst/>
              <a:ahLst/>
              <a:cxnLst/>
              <a:rect r="r" b="b" t="t" l="l"/>
              <a:pathLst>
                <a:path h="2709333" w="2408296">
                  <a:moveTo>
                    <a:pt x="0" y="0"/>
                  </a:moveTo>
                  <a:lnTo>
                    <a:pt x="2408296" y="0"/>
                  </a:lnTo>
                  <a:lnTo>
                    <a:pt x="2408296" y="2709333"/>
                  </a:lnTo>
                  <a:lnTo>
                    <a:pt x="0" y="2709333"/>
                  </a:lnTo>
                  <a:close/>
                </a:path>
              </a:pathLst>
            </a:custGeom>
            <a:solidFill>
              <a:srgbClr val="092852">
                <a:alpha val="66667"/>
              </a:srgbClr>
            </a:solidFill>
            <a:ln cap="sq">
              <a:noFill/>
              <a:prstDash val="solid"/>
              <a:miter/>
            </a:ln>
          </p:spPr>
        </p:sp>
        <p:sp>
          <p:nvSpPr>
            <p:cNvPr name="TextBox 6" id="6"/>
            <p:cNvSpPr txBox="true"/>
            <p:nvPr/>
          </p:nvSpPr>
          <p:spPr>
            <a:xfrm>
              <a:off x="0" y="-38100"/>
              <a:ext cx="2408296" cy="2747433"/>
            </a:xfrm>
            <a:prstGeom prst="rect">
              <a:avLst/>
            </a:prstGeom>
          </p:spPr>
          <p:txBody>
            <a:bodyPr anchor="ctr" rtlCol="false" tIns="50800" lIns="50800" bIns="50800" rIns="50800"/>
            <a:lstStyle/>
            <a:p>
              <a:pPr algn="ctr">
                <a:lnSpc>
                  <a:spcPts val="2520"/>
                </a:lnSpc>
              </a:pPr>
            </a:p>
          </p:txBody>
        </p:sp>
      </p:grpSp>
      <p:sp>
        <p:nvSpPr>
          <p:cNvPr name="Freeform 7" id="7"/>
          <p:cNvSpPr/>
          <p:nvPr/>
        </p:nvSpPr>
        <p:spPr>
          <a:xfrm flipH="false" flipV="false" rot="0">
            <a:off x="9245971" y="81322"/>
            <a:ext cx="4000087" cy="3217652"/>
          </a:xfrm>
          <a:custGeom>
            <a:avLst/>
            <a:gdLst/>
            <a:ahLst/>
            <a:cxnLst/>
            <a:rect r="r" b="b" t="t" l="l"/>
            <a:pathLst>
              <a:path h="3217652" w="4000087">
                <a:moveTo>
                  <a:pt x="0" y="0"/>
                </a:moveTo>
                <a:lnTo>
                  <a:pt x="4000087" y="0"/>
                </a:lnTo>
                <a:lnTo>
                  <a:pt x="4000087" y="3217653"/>
                </a:lnTo>
                <a:lnTo>
                  <a:pt x="0" y="3217653"/>
                </a:lnTo>
                <a:lnTo>
                  <a:pt x="0" y="0"/>
                </a:lnTo>
                <a:close/>
              </a:path>
            </a:pathLst>
          </a:custGeom>
          <a:blipFill>
            <a:blip r:embed="rId3"/>
            <a:stretch>
              <a:fillRect l="0" t="0" r="0" b="0"/>
            </a:stretch>
          </a:blipFill>
        </p:spPr>
      </p:sp>
      <p:sp>
        <p:nvSpPr>
          <p:cNvPr name="TextBox 8" id="8"/>
          <p:cNvSpPr txBox="true"/>
          <p:nvPr/>
        </p:nvSpPr>
        <p:spPr>
          <a:xfrm rot="0">
            <a:off x="11750467" y="3813175"/>
            <a:ext cx="3931066" cy="860425"/>
          </a:xfrm>
          <a:prstGeom prst="rect">
            <a:avLst/>
          </a:prstGeom>
        </p:spPr>
        <p:txBody>
          <a:bodyPr anchor="t" rtlCol="false" tIns="0" lIns="0" bIns="0" rIns="0">
            <a:spAutoFit/>
          </a:bodyPr>
          <a:lstStyle/>
          <a:p>
            <a:pPr algn="ctr">
              <a:lnSpc>
                <a:spcPts val="3499"/>
              </a:lnSpc>
            </a:pPr>
            <a:r>
              <a:rPr lang="en-US" b="true" sz="2499" spc="687">
                <a:solidFill>
                  <a:srgbClr val="FFFFFF"/>
                </a:solidFill>
                <a:latin typeface="Open Sauce Bold"/>
                <a:ea typeface="Open Sauce Bold"/>
                <a:cs typeface="Open Sauce Bold"/>
                <a:sym typeface="Open Sauce Bold"/>
              </a:rPr>
              <a:t>DIVISION DE TAREAS</a:t>
            </a:r>
          </a:p>
        </p:txBody>
      </p:sp>
      <p:sp>
        <p:nvSpPr>
          <p:cNvPr name="TextBox 9" id="9"/>
          <p:cNvSpPr txBox="true"/>
          <p:nvPr/>
        </p:nvSpPr>
        <p:spPr>
          <a:xfrm rot="0">
            <a:off x="9663653" y="9017635"/>
            <a:ext cx="7595647" cy="240665"/>
          </a:xfrm>
          <a:prstGeom prst="rect">
            <a:avLst/>
          </a:prstGeom>
        </p:spPr>
        <p:txBody>
          <a:bodyPr anchor="t" rtlCol="false" tIns="0" lIns="0" bIns="0" rIns="0">
            <a:spAutoFit/>
          </a:bodyPr>
          <a:lstStyle/>
          <a:p>
            <a:pPr algn="r">
              <a:lnSpc>
                <a:spcPts val="1960"/>
              </a:lnSpc>
            </a:pPr>
            <a:r>
              <a:rPr lang="en-US" b="true" sz="1400" spc="385">
                <a:solidFill>
                  <a:srgbClr val="FFFFFF"/>
                </a:solidFill>
                <a:latin typeface="Open Sauce Semi-Bold"/>
                <a:ea typeface="Open Sauce Semi-Bold"/>
                <a:cs typeface="Open Sauce Semi-Bold"/>
                <a:sym typeface="Open Sauce Semi-Bold"/>
              </a:rPr>
              <a:t>PROYECTO SIETE Y MEDIO 2025</a:t>
            </a:r>
          </a:p>
        </p:txBody>
      </p:sp>
      <p:sp>
        <p:nvSpPr>
          <p:cNvPr name="TextBox 10" id="10"/>
          <p:cNvSpPr txBox="true"/>
          <p:nvPr/>
        </p:nvSpPr>
        <p:spPr>
          <a:xfrm rot="0">
            <a:off x="1028700" y="389224"/>
            <a:ext cx="7211264" cy="9441877"/>
          </a:xfrm>
          <a:prstGeom prst="rect">
            <a:avLst/>
          </a:prstGeom>
        </p:spPr>
        <p:txBody>
          <a:bodyPr anchor="t" rtlCol="false" tIns="0" lIns="0" bIns="0" rIns="0">
            <a:spAutoFit/>
          </a:bodyPr>
          <a:lstStyle/>
          <a:p>
            <a:pPr algn="l">
              <a:lnSpc>
                <a:spcPts val="3418"/>
              </a:lnSpc>
            </a:pPr>
            <a:r>
              <a:rPr lang="en-US" sz="2248" b="true">
                <a:solidFill>
                  <a:srgbClr val="092852"/>
                </a:solidFill>
                <a:latin typeface="Open Sauce Bold"/>
                <a:ea typeface="Open Sauce Bold"/>
                <a:cs typeface="Open Sauce Bold"/>
                <a:sym typeface="Open Sauce Bold"/>
              </a:rPr>
              <a:t>El éxito de este proyecto fue posible gracias al trabajo en equipo, donde cada integrante contribuyó con su experiencia y habilidades únicas:</a:t>
            </a:r>
          </a:p>
          <a:p>
            <a:pPr algn="l" marL="485500" indent="-242750" lvl="1">
              <a:lnSpc>
                <a:spcPts val="3418"/>
              </a:lnSpc>
              <a:buFont typeface="Arial"/>
              <a:buChar char="•"/>
            </a:pPr>
            <a:r>
              <a:rPr lang="en-US" b="true" sz="2248">
                <a:solidFill>
                  <a:srgbClr val="092852"/>
                </a:solidFill>
                <a:latin typeface="Open Sauce Bold"/>
                <a:ea typeface="Open Sauce Bold"/>
                <a:cs typeface="Open Sauce Bold"/>
                <a:sym typeface="Open Sauce Bold"/>
              </a:rPr>
              <a:t>Aleix: Se encargó de la lógica del juego, implementando las reglas y estrategias que rigen cada ronda. También diseñó menús interactivos que hacen la experiencia más intuitiva para los usuarios.</a:t>
            </a:r>
          </a:p>
          <a:p>
            <a:pPr algn="l" marL="485500" indent="-242750" lvl="1">
              <a:lnSpc>
                <a:spcPts val="3418"/>
              </a:lnSpc>
              <a:buFont typeface="Arial"/>
              <a:buChar char="•"/>
            </a:pPr>
            <a:r>
              <a:rPr lang="en-US" b="true" sz="2248">
                <a:solidFill>
                  <a:srgbClr val="092852"/>
                </a:solidFill>
                <a:latin typeface="Open Sauce Bold"/>
                <a:ea typeface="Open Sauce Bold"/>
                <a:cs typeface="Open Sauce Bold"/>
                <a:sym typeface="Open Sauce Bold"/>
              </a:rPr>
              <a:t>Cris: Desarrolló la base de datos, asegurando su correcta estructura y funcionalidad. También creó las consultas necesarias para el juego, incluyendo estadísticas y reportes exportables en XML. Además, elaboró un tutorial para guiar a los usuarios.</a:t>
            </a:r>
          </a:p>
          <a:p>
            <a:pPr algn="l" marL="485500" indent="-242750" lvl="1">
              <a:lnSpc>
                <a:spcPts val="3418"/>
              </a:lnSpc>
              <a:buFont typeface="Arial"/>
              <a:buChar char="•"/>
            </a:pPr>
            <a:r>
              <a:rPr lang="en-US" b="true" sz="2248">
                <a:solidFill>
                  <a:srgbClr val="092852"/>
                </a:solidFill>
                <a:latin typeface="Open Sauce Bold"/>
                <a:ea typeface="Open Sauce Bold"/>
                <a:cs typeface="Open Sauce Bold"/>
                <a:sym typeface="Open Sauce Bold"/>
              </a:rPr>
              <a:t>David: Diseñó y desarrolló la página web del proyecto, garantizando una interfaz adaptativa y profesional. También configuró la máquina virtual y estableció la conexión con la base de datos para asegurar un acceso remoto eficiente.</a:t>
            </a:r>
          </a:p>
          <a:p>
            <a:pPr algn="l">
              <a:lnSpc>
                <a:spcPts val="3418"/>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sp>
        <p:nvSpPr>
          <p:cNvPr name="TextBox 2" id="2"/>
          <p:cNvSpPr txBox="true"/>
          <p:nvPr/>
        </p:nvSpPr>
        <p:spPr>
          <a:xfrm rot="0">
            <a:off x="5481642" y="3748816"/>
            <a:ext cx="7324716" cy="2197921"/>
          </a:xfrm>
          <a:prstGeom prst="rect">
            <a:avLst/>
          </a:prstGeom>
        </p:spPr>
        <p:txBody>
          <a:bodyPr anchor="t" rtlCol="false" tIns="0" lIns="0" bIns="0" rIns="0">
            <a:spAutoFit/>
          </a:bodyPr>
          <a:lstStyle/>
          <a:p>
            <a:pPr algn="ctr">
              <a:lnSpc>
                <a:spcPts val="5834"/>
              </a:lnSpc>
            </a:pPr>
            <a:r>
              <a:rPr lang="en-US" b="true" sz="4167" spc="1146">
                <a:solidFill>
                  <a:srgbClr val="FFFFFF"/>
                </a:solidFill>
                <a:latin typeface="Open Sauce Semi-Bold"/>
                <a:ea typeface="Open Sauce Semi-Bold"/>
                <a:cs typeface="Open Sauce Semi-Bold"/>
                <a:sym typeface="Open Sauce Semi-Bold"/>
              </a:rPr>
              <a:t>PROGRAMACION </a:t>
            </a:r>
          </a:p>
          <a:p>
            <a:pPr algn="ctr">
              <a:lnSpc>
                <a:spcPts val="5834"/>
              </a:lnSpc>
            </a:pPr>
            <a:r>
              <a:rPr lang="en-US" b="true" sz="4167" spc="1146">
                <a:solidFill>
                  <a:srgbClr val="FFFFFF"/>
                </a:solidFill>
                <a:latin typeface="Open Sauce Semi-Bold"/>
                <a:ea typeface="Open Sauce Semi-Bold"/>
                <a:cs typeface="Open Sauce Semi-Bold"/>
                <a:sym typeface="Open Sauce Semi-Bold"/>
              </a:rPr>
              <a:t>LOGICA DEL JUEGO</a:t>
            </a:r>
          </a:p>
        </p:txBody>
      </p:sp>
      <p:sp>
        <p:nvSpPr>
          <p:cNvPr name="Freeform 3" id="3"/>
          <p:cNvSpPr/>
          <p:nvPr/>
        </p:nvSpPr>
        <p:spPr>
          <a:xfrm flipH="false" flipV="false" rot="0">
            <a:off x="0" y="0"/>
            <a:ext cx="4352175" cy="3500871"/>
          </a:xfrm>
          <a:custGeom>
            <a:avLst/>
            <a:gdLst/>
            <a:ahLst/>
            <a:cxnLst/>
            <a:rect r="r" b="b" t="t" l="l"/>
            <a:pathLst>
              <a:path h="3500871" w="4352175">
                <a:moveTo>
                  <a:pt x="0" y="0"/>
                </a:moveTo>
                <a:lnTo>
                  <a:pt x="4352175" y="0"/>
                </a:lnTo>
                <a:lnTo>
                  <a:pt x="4352175" y="3500871"/>
                </a:lnTo>
                <a:lnTo>
                  <a:pt x="0" y="3500871"/>
                </a:lnTo>
                <a:lnTo>
                  <a:pt x="0" y="0"/>
                </a:lnTo>
                <a:close/>
              </a:path>
            </a:pathLst>
          </a:custGeom>
          <a:blipFill>
            <a:blip r:embed="rId2"/>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2192000" cy="13716000"/>
          </a:xfrm>
        </p:grpSpPr>
        <p:pic>
          <p:nvPicPr>
            <p:cNvPr name="Picture 3" id="3"/>
            <p:cNvPicPr>
              <a:picLocks noChangeAspect="true"/>
            </p:cNvPicPr>
            <p:nvPr/>
          </p:nvPicPr>
          <p:blipFill>
            <a:blip r:embed="rId2"/>
            <a:srcRect l="54205" t="0" r="16016" b="0"/>
            <a:stretch>
              <a:fillRect/>
            </a:stretch>
          </p:blipFill>
          <p:spPr>
            <a:xfrm flipH="false" flipV="false">
              <a:off x="0" y="0"/>
              <a:ext cx="12192000" cy="13716000"/>
            </a:xfrm>
            <a:prstGeom prst="rect">
              <a:avLst/>
            </a:prstGeom>
          </p:spPr>
        </p:pic>
      </p:grpSp>
      <p:grpSp>
        <p:nvGrpSpPr>
          <p:cNvPr name="Group 4" id="4"/>
          <p:cNvGrpSpPr/>
          <p:nvPr/>
        </p:nvGrpSpPr>
        <p:grpSpPr>
          <a:xfrm rot="0">
            <a:off x="0" y="0"/>
            <a:ext cx="9144000" cy="11757581"/>
            <a:chOff x="0" y="0"/>
            <a:chExt cx="2408296" cy="3096647"/>
          </a:xfrm>
        </p:grpSpPr>
        <p:sp>
          <p:nvSpPr>
            <p:cNvPr name="Freeform 5" id="5"/>
            <p:cNvSpPr/>
            <p:nvPr/>
          </p:nvSpPr>
          <p:spPr>
            <a:xfrm flipH="false" flipV="false" rot="0">
              <a:off x="0" y="0"/>
              <a:ext cx="2408296" cy="3096647"/>
            </a:xfrm>
            <a:custGeom>
              <a:avLst/>
              <a:gdLst/>
              <a:ahLst/>
              <a:cxnLst/>
              <a:rect r="r" b="b" t="t" l="l"/>
              <a:pathLst>
                <a:path h="3096647" w="2408296">
                  <a:moveTo>
                    <a:pt x="0" y="0"/>
                  </a:moveTo>
                  <a:lnTo>
                    <a:pt x="2408296" y="0"/>
                  </a:lnTo>
                  <a:lnTo>
                    <a:pt x="2408296" y="3096647"/>
                  </a:lnTo>
                  <a:lnTo>
                    <a:pt x="0" y="3096647"/>
                  </a:lnTo>
                  <a:close/>
                </a:path>
              </a:pathLst>
            </a:custGeom>
            <a:solidFill>
              <a:srgbClr val="092852">
                <a:alpha val="66667"/>
              </a:srgbClr>
            </a:solidFill>
          </p:spPr>
        </p:sp>
        <p:sp>
          <p:nvSpPr>
            <p:cNvPr name="TextBox 6" id="6"/>
            <p:cNvSpPr txBox="true"/>
            <p:nvPr/>
          </p:nvSpPr>
          <p:spPr>
            <a:xfrm>
              <a:off x="0" y="-38100"/>
              <a:ext cx="2408296" cy="3134747"/>
            </a:xfrm>
            <a:prstGeom prst="rect">
              <a:avLst/>
            </a:prstGeom>
          </p:spPr>
          <p:txBody>
            <a:bodyPr anchor="ctr" rtlCol="false" tIns="50800" lIns="50800" bIns="50800" rIns="50800"/>
            <a:lstStyle/>
            <a:p>
              <a:pPr algn="ctr">
                <a:lnSpc>
                  <a:spcPts val="2520"/>
                </a:lnSpc>
              </a:pPr>
            </a:p>
          </p:txBody>
        </p:sp>
      </p:grpSp>
      <p:grpSp>
        <p:nvGrpSpPr>
          <p:cNvPr name="Group 7" id="7"/>
          <p:cNvGrpSpPr/>
          <p:nvPr/>
        </p:nvGrpSpPr>
        <p:grpSpPr>
          <a:xfrm rot="0">
            <a:off x="2622763" y="2109739"/>
            <a:ext cx="4878251" cy="1784540"/>
            <a:chOff x="0" y="0"/>
            <a:chExt cx="6504335" cy="2379387"/>
          </a:xfrm>
        </p:grpSpPr>
        <p:grpSp>
          <p:nvGrpSpPr>
            <p:cNvPr name="Group 8" id="8"/>
            <p:cNvGrpSpPr/>
            <p:nvPr/>
          </p:nvGrpSpPr>
          <p:grpSpPr>
            <a:xfrm rot="0">
              <a:off x="0" y="0"/>
              <a:ext cx="6504335" cy="2379387"/>
              <a:chOff x="0" y="0"/>
              <a:chExt cx="2303335" cy="842596"/>
            </a:xfrm>
          </p:grpSpPr>
          <p:sp>
            <p:nvSpPr>
              <p:cNvPr name="Freeform 9" id="9"/>
              <p:cNvSpPr/>
              <p:nvPr/>
            </p:nvSpPr>
            <p:spPr>
              <a:xfrm flipH="false" flipV="false" rot="0">
                <a:off x="0" y="0"/>
                <a:ext cx="2303336" cy="842596"/>
              </a:xfrm>
              <a:custGeom>
                <a:avLst/>
                <a:gdLst/>
                <a:ahLst/>
                <a:cxnLst/>
                <a:rect r="r" b="b" t="t" l="l"/>
                <a:pathLst>
                  <a:path h="842596" w="2303336">
                    <a:moveTo>
                      <a:pt x="2178875" y="842596"/>
                    </a:moveTo>
                    <a:lnTo>
                      <a:pt x="124460" y="842596"/>
                    </a:lnTo>
                    <a:cubicBezTo>
                      <a:pt x="55880" y="842596"/>
                      <a:pt x="0" y="786716"/>
                      <a:pt x="0" y="718136"/>
                    </a:cubicBezTo>
                    <a:lnTo>
                      <a:pt x="0" y="124460"/>
                    </a:lnTo>
                    <a:cubicBezTo>
                      <a:pt x="0" y="55880"/>
                      <a:pt x="55880" y="0"/>
                      <a:pt x="124460" y="0"/>
                    </a:cubicBezTo>
                    <a:lnTo>
                      <a:pt x="2178876" y="0"/>
                    </a:lnTo>
                    <a:cubicBezTo>
                      <a:pt x="2247455" y="0"/>
                      <a:pt x="2303336" y="55880"/>
                      <a:pt x="2303336" y="124460"/>
                    </a:cubicBezTo>
                    <a:lnTo>
                      <a:pt x="2303336" y="718136"/>
                    </a:lnTo>
                    <a:cubicBezTo>
                      <a:pt x="2303336" y="786716"/>
                      <a:pt x="2247455" y="842596"/>
                      <a:pt x="2178876" y="842596"/>
                    </a:cubicBezTo>
                    <a:close/>
                  </a:path>
                </a:pathLst>
              </a:custGeom>
              <a:solidFill>
                <a:srgbClr val="FFFFFF">
                  <a:alpha val="75686"/>
                </a:srgbClr>
              </a:solidFill>
            </p:spPr>
          </p:sp>
        </p:grpSp>
        <p:sp>
          <p:nvSpPr>
            <p:cNvPr name="TextBox 10" id="10"/>
            <p:cNvSpPr txBox="true"/>
            <p:nvPr/>
          </p:nvSpPr>
          <p:spPr>
            <a:xfrm rot="0">
              <a:off x="452618" y="746623"/>
              <a:ext cx="5599100" cy="788777"/>
            </a:xfrm>
            <a:prstGeom prst="rect">
              <a:avLst/>
            </a:prstGeom>
          </p:spPr>
          <p:txBody>
            <a:bodyPr anchor="t" rtlCol="false" tIns="0" lIns="0" bIns="0" rIns="0">
              <a:spAutoFit/>
            </a:bodyPr>
            <a:lstStyle/>
            <a:p>
              <a:pPr algn="ctr">
                <a:lnSpc>
                  <a:spcPts val="2479"/>
                </a:lnSpc>
              </a:pPr>
              <a:r>
                <a:rPr lang="en-US" b="true" sz="1770" spc="486">
                  <a:solidFill>
                    <a:srgbClr val="092852"/>
                  </a:solidFill>
                  <a:latin typeface="Open Sauce Semi-Bold"/>
                  <a:ea typeface="Open Sauce Semi-Bold"/>
                  <a:cs typeface="Open Sauce Semi-Bold"/>
                  <a:sym typeface="Open Sauce Semi-Bold"/>
                </a:rPr>
                <a:t>ESTABLECIMIENTO DE LOS MENÚS</a:t>
              </a:r>
            </a:p>
          </p:txBody>
        </p:sp>
      </p:grpSp>
      <p:grpSp>
        <p:nvGrpSpPr>
          <p:cNvPr name="Group 11" id="11"/>
          <p:cNvGrpSpPr/>
          <p:nvPr/>
        </p:nvGrpSpPr>
        <p:grpSpPr>
          <a:xfrm rot="0">
            <a:off x="2622763" y="5675697"/>
            <a:ext cx="4878251" cy="1784540"/>
            <a:chOff x="0" y="0"/>
            <a:chExt cx="6504335" cy="2379387"/>
          </a:xfrm>
        </p:grpSpPr>
        <p:grpSp>
          <p:nvGrpSpPr>
            <p:cNvPr name="Group 12" id="12"/>
            <p:cNvGrpSpPr/>
            <p:nvPr/>
          </p:nvGrpSpPr>
          <p:grpSpPr>
            <a:xfrm rot="0">
              <a:off x="0" y="0"/>
              <a:ext cx="6504335" cy="2379387"/>
              <a:chOff x="0" y="0"/>
              <a:chExt cx="2303335" cy="842596"/>
            </a:xfrm>
          </p:grpSpPr>
          <p:sp>
            <p:nvSpPr>
              <p:cNvPr name="Freeform 13" id="13"/>
              <p:cNvSpPr/>
              <p:nvPr/>
            </p:nvSpPr>
            <p:spPr>
              <a:xfrm flipH="false" flipV="false" rot="0">
                <a:off x="0" y="0"/>
                <a:ext cx="2303336" cy="842596"/>
              </a:xfrm>
              <a:custGeom>
                <a:avLst/>
                <a:gdLst/>
                <a:ahLst/>
                <a:cxnLst/>
                <a:rect r="r" b="b" t="t" l="l"/>
                <a:pathLst>
                  <a:path h="842596" w="2303336">
                    <a:moveTo>
                      <a:pt x="2178875" y="842596"/>
                    </a:moveTo>
                    <a:lnTo>
                      <a:pt x="124460" y="842596"/>
                    </a:lnTo>
                    <a:cubicBezTo>
                      <a:pt x="55880" y="842596"/>
                      <a:pt x="0" y="786716"/>
                      <a:pt x="0" y="718136"/>
                    </a:cubicBezTo>
                    <a:lnTo>
                      <a:pt x="0" y="124460"/>
                    </a:lnTo>
                    <a:cubicBezTo>
                      <a:pt x="0" y="55880"/>
                      <a:pt x="55880" y="0"/>
                      <a:pt x="124460" y="0"/>
                    </a:cubicBezTo>
                    <a:lnTo>
                      <a:pt x="2178876" y="0"/>
                    </a:lnTo>
                    <a:cubicBezTo>
                      <a:pt x="2247455" y="0"/>
                      <a:pt x="2303336" y="55880"/>
                      <a:pt x="2303336" y="124460"/>
                    </a:cubicBezTo>
                    <a:lnTo>
                      <a:pt x="2303336" y="718136"/>
                    </a:lnTo>
                    <a:cubicBezTo>
                      <a:pt x="2303336" y="786716"/>
                      <a:pt x="2247455" y="842596"/>
                      <a:pt x="2178876" y="842596"/>
                    </a:cubicBezTo>
                    <a:close/>
                  </a:path>
                </a:pathLst>
              </a:custGeom>
              <a:solidFill>
                <a:srgbClr val="FFFFFF">
                  <a:alpha val="75686"/>
                </a:srgbClr>
              </a:solidFill>
            </p:spPr>
          </p:sp>
        </p:grpSp>
        <p:sp>
          <p:nvSpPr>
            <p:cNvPr name="TextBox 14" id="14"/>
            <p:cNvSpPr txBox="true"/>
            <p:nvPr/>
          </p:nvSpPr>
          <p:spPr>
            <a:xfrm rot="0">
              <a:off x="452618" y="746623"/>
              <a:ext cx="5599100" cy="788777"/>
            </a:xfrm>
            <a:prstGeom prst="rect">
              <a:avLst/>
            </a:prstGeom>
          </p:spPr>
          <p:txBody>
            <a:bodyPr anchor="t" rtlCol="false" tIns="0" lIns="0" bIns="0" rIns="0">
              <a:spAutoFit/>
            </a:bodyPr>
            <a:lstStyle/>
            <a:p>
              <a:pPr algn="ctr">
                <a:lnSpc>
                  <a:spcPts val="2479"/>
                </a:lnSpc>
              </a:pPr>
              <a:r>
                <a:rPr lang="en-US" b="true" sz="1770" spc="486">
                  <a:solidFill>
                    <a:srgbClr val="092852"/>
                  </a:solidFill>
                  <a:latin typeface="Open Sauce Semi-Bold"/>
                  <a:ea typeface="Open Sauce Semi-Bold"/>
                  <a:cs typeface="Open Sauce Semi-Bold"/>
                  <a:sym typeface="Open Sauce Semi-Bold"/>
                </a:rPr>
                <a:t>DEFINICIÓN DE LAS REGLAS DEL JUEGO</a:t>
              </a:r>
            </a:p>
          </p:txBody>
        </p:sp>
      </p:grpSp>
      <p:sp>
        <p:nvSpPr>
          <p:cNvPr name="TextBox 15" id="15"/>
          <p:cNvSpPr txBox="true"/>
          <p:nvPr/>
        </p:nvSpPr>
        <p:spPr>
          <a:xfrm rot="0">
            <a:off x="10284779" y="9450574"/>
            <a:ext cx="7595647" cy="257175"/>
          </a:xfrm>
          <a:prstGeom prst="rect">
            <a:avLst/>
          </a:prstGeom>
        </p:spPr>
        <p:txBody>
          <a:bodyPr anchor="t" rtlCol="false" tIns="0" lIns="0" bIns="0" rIns="0">
            <a:spAutoFit/>
          </a:bodyPr>
          <a:lstStyle/>
          <a:p>
            <a:pPr algn="r">
              <a:lnSpc>
                <a:spcPts val="2100"/>
              </a:lnSpc>
            </a:pPr>
            <a:r>
              <a:rPr lang="en-US" b="true" sz="1500" spc="412">
                <a:solidFill>
                  <a:srgbClr val="092852"/>
                </a:solidFill>
                <a:latin typeface="Open Sauce Semi-Bold"/>
                <a:ea typeface="Open Sauce Semi-Bold"/>
                <a:cs typeface="Open Sauce Semi-Bold"/>
                <a:sym typeface="Open Sauce Semi-Bold"/>
              </a:rPr>
              <a:t>PROYECTO SIETE Y MEDIO 2025</a:t>
            </a:r>
          </a:p>
        </p:txBody>
      </p:sp>
      <p:sp>
        <p:nvSpPr>
          <p:cNvPr name="TextBox 16" id="16"/>
          <p:cNvSpPr txBox="true"/>
          <p:nvPr/>
        </p:nvSpPr>
        <p:spPr>
          <a:xfrm rot="0">
            <a:off x="9746085" y="952500"/>
            <a:ext cx="8134342" cy="7977806"/>
          </a:xfrm>
          <a:prstGeom prst="rect">
            <a:avLst/>
          </a:prstGeom>
        </p:spPr>
        <p:txBody>
          <a:bodyPr anchor="t" rtlCol="false" tIns="0" lIns="0" bIns="0" rIns="0">
            <a:spAutoFit/>
          </a:bodyPr>
          <a:lstStyle/>
          <a:p>
            <a:pPr algn="l">
              <a:lnSpc>
                <a:spcPts val="3804"/>
              </a:lnSpc>
            </a:pPr>
            <a:r>
              <a:rPr lang="en-US" sz="2502">
                <a:solidFill>
                  <a:srgbClr val="092852"/>
                </a:solidFill>
                <a:latin typeface="Open Sauce"/>
                <a:ea typeface="Open Sauce"/>
                <a:cs typeface="Open Sauce"/>
                <a:sym typeface="Open Sauce"/>
              </a:rPr>
              <a:t>Lo primero que establecimos fueron los menús principales del juego, permitiendo a los jugadores elegir entre diferentes opciones como iniciar una nueva partida, ver las reglas o salir del juego. A continuación, definimos que el juego se juega con una baraja española Inglesa y Alemana, y que el objetivo es alcanzar 7.5 puntos o estar lo más cerca posible sin pasarse.</a:t>
            </a:r>
          </a:p>
          <a:p>
            <a:pPr algn="l">
              <a:lnSpc>
                <a:spcPts val="3804"/>
              </a:lnSpc>
            </a:pPr>
          </a:p>
          <a:p>
            <a:pPr algn="l">
              <a:lnSpc>
                <a:spcPts val="3804"/>
              </a:lnSpc>
            </a:pPr>
            <a:r>
              <a:rPr lang="en-US" sz="2502">
                <a:solidFill>
                  <a:srgbClr val="092852"/>
                </a:solidFill>
                <a:latin typeface="Open Sauce"/>
                <a:ea typeface="Open Sauce"/>
                <a:cs typeface="Open Sauce"/>
                <a:sym typeface="Open Sauce"/>
              </a:rPr>
              <a:t>Para garantizar el correcto funcionamiento de las funciones y la relación de tablas, acordamos los ID y los detalles con la persona encargada de la base de datos, asegurando que las claves primarias y foráneas estuvieran bien definidas y alineadas</a:t>
            </a:r>
          </a:p>
          <a:p>
            <a:pPr algn="l">
              <a:lnSpc>
                <a:spcPts val="2587"/>
              </a:lnSpc>
            </a:pPr>
          </a:p>
          <a:p>
            <a:pPr algn="l">
              <a:lnSpc>
                <a:spcPts val="3804"/>
              </a:lnSpc>
            </a:pPr>
          </a:p>
          <a:p>
            <a:pPr algn="l">
              <a:lnSpc>
                <a:spcPts val="3410"/>
              </a:lnSpc>
            </a:pPr>
          </a:p>
        </p:txBody>
      </p:sp>
      <p:sp>
        <p:nvSpPr>
          <p:cNvPr name="Freeform 17" id="17"/>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
        <p:nvSpPr>
          <p:cNvPr name="Freeform 18" id="18"/>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2192000" cy="13716000"/>
          </a:xfrm>
        </p:grpSpPr>
        <p:pic>
          <p:nvPicPr>
            <p:cNvPr name="Picture 3" id="3"/>
            <p:cNvPicPr>
              <a:picLocks noChangeAspect="true"/>
            </p:cNvPicPr>
            <p:nvPr/>
          </p:nvPicPr>
          <p:blipFill>
            <a:blip r:embed="rId2"/>
            <a:srcRect l="54205" t="0" r="16016" b="0"/>
            <a:stretch>
              <a:fillRect/>
            </a:stretch>
          </p:blipFill>
          <p:spPr>
            <a:xfrm flipH="false" flipV="false">
              <a:off x="0" y="0"/>
              <a:ext cx="12192000" cy="13716000"/>
            </a:xfrm>
            <a:prstGeom prst="rect">
              <a:avLst/>
            </a:prstGeom>
          </p:spPr>
        </p:pic>
      </p:grpSp>
      <p:grpSp>
        <p:nvGrpSpPr>
          <p:cNvPr name="Group 4" id="4"/>
          <p:cNvGrpSpPr/>
          <p:nvPr/>
        </p:nvGrpSpPr>
        <p:grpSpPr>
          <a:xfrm rot="0">
            <a:off x="0" y="0"/>
            <a:ext cx="9144000" cy="11757581"/>
            <a:chOff x="0" y="0"/>
            <a:chExt cx="2408296" cy="3096647"/>
          </a:xfrm>
        </p:grpSpPr>
        <p:sp>
          <p:nvSpPr>
            <p:cNvPr name="Freeform 5" id="5"/>
            <p:cNvSpPr/>
            <p:nvPr/>
          </p:nvSpPr>
          <p:spPr>
            <a:xfrm flipH="false" flipV="false" rot="0">
              <a:off x="0" y="0"/>
              <a:ext cx="2408296" cy="3096647"/>
            </a:xfrm>
            <a:custGeom>
              <a:avLst/>
              <a:gdLst/>
              <a:ahLst/>
              <a:cxnLst/>
              <a:rect r="r" b="b" t="t" l="l"/>
              <a:pathLst>
                <a:path h="3096647" w="2408296">
                  <a:moveTo>
                    <a:pt x="0" y="0"/>
                  </a:moveTo>
                  <a:lnTo>
                    <a:pt x="2408296" y="0"/>
                  </a:lnTo>
                  <a:lnTo>
                    <a:pt x="2408296" y="3096647"/>
                  </a:lnTo>
                  <a:lnTo>
                    <a:pt x="0" y="3096647"/>
                  </a:lnTo>
                  <a:close/>
                </a:path>
              </a:pathLst>
            </a:custGeom>
            <a:solidFill>
              <a:srgbClr val="092852">
                <a:alpha val="66667"/>
              </a:srgbClr>
            </a:solidFill>
          </p:spPr>
        </p:sp>
        <p:sp>
          <p:nvSpPr>
            <p:cNvPr name="TextBox 6" id="6"/>
            <p:cNvSpPr txBox="true"/>
            <p:nvPr/>
          </p:nvSpPr>
          <p:spPr>
            <a:xfrm>
              <a:off x="0" y="-38100"/>
              <a:ext cx="2408296" cy="3134747"/>
            </a:xfrm>
            <a:prstGeom prst="rect">
              <a:avLst/>
            </a:prstGeom>
          </p:spPr>
          <p:txBody>
            <a:bodyPr anchor="ctr" rtlCol="false" tIns="50800" lIns="50800" bIns="50800" rIns="50800"/>
            <a:lstStyle/>
            <a:p>
              <a:pPr algn="ctr">
                <a:lnSpc>
                  <a:spcPts val="2520"/>
                </a:lnSpc>
              </a:pPr>
            </a:p>
          </p:txBody>
        </p:sp>
      </p:grpSp>
      <p:sp>
        <p:nvSpPr>
          <p:cNvPr name="TextBox 7" id="7"/>
          <p:cNvSpPr txBox="true"/>
          <p:nvPr/>
        </p:nvSpPr>
        <p:spPr>
          <a:xfrm rot="0">
            <a:off x="10284779" y="9450574"/>
            <a:ext cx="7595647" cy="257175"/>
          </a:xfrm>
          <a:prstGeom prst="rect">
            <a:avLst/>
          </a:prstGeom>
        </p:spPr>
        <p:txBody>
          <a:bodyPr anchor="t" rtlCol="false" tIns="0" lIns="0" bIns="0" rIns="0">
            <a:spAutoFit/>
          </a:bodyPr>
          <a:lstStyle/>
          <a:p>
            <a:pPr algn="r">
              <a:lnSpc>
                <a:spcPts val="2100"/>
              </a:lnSpc>
            </a:pPr>
            <a:r>
              <a:rPr lang="en-US" b="true" sz="1500" spc="412">
                <a:solidFill>
                  <a:srgbClr val="092852"/>
                </a:solidFill>
                <a:latin typeface="Open Sauce Semi-Bold"/>
                <a:ea typeface="Open Sauce Semi-Bold"/>
                <a:cs typeface="Open Sauce Semi-Bold"/>
                <a:sym typeface="Open Sauce Semi-Bold"/>
              </a:rPr>
              <a:t>PROYECTO SIETE Y MEDIO 2025</a:t>
            </a:r>
          </a:p>
        </p:txBody>
      </p:sp>
      <p:sp>
        <p:nvSpPr>
          <p:cNvPr name="TextBox 8" id="8"/>
          <p:cNvSpPr txBox="true"/>
          <p:nvPr/>
        </p:nvSpPr>
        <p:spPr>
          <a:xfrm rot="0">
            <a:off x="9324975" y="522727"/>
            <a:ext cx="8555452" cy="9116594"/>
          </a:xfrm>
          <a:prstGeom prst="rect">
            <a:avLst/>
          </a:prstGeom>
        </p:spPr>
        <p:txBody>
          <a:bodyPr anchor="t" rtlCol="false" tIns="0" lIns="0" bIns="0" rIns="0">
            <a:spAutoFit/>
          </a:bodyPr>
          <a:lstStyle/>
          <a:p>
            <a:pPr algn="l">
              <a:lnSpc>
                <a:spcPts val="5340"/>
              </a:lnSpc>
            </a:pPr>
          </a:p>
          <a:p>
            <a:pPr algn="l">
              <a:lnSpc>
                <a:spcPts val="3972"/>
              </a:lnSpc>
            </a:pPr>
            <a:r>
              <a:rPr lang="en-US" sz="2613">
                <a:solidFill>
                  <a:srgbClr val="092852"/>
                </a:solidFill>
                <a:latin typeface="Open Sauce"/>
                <a:ea typeface="Open Sauce"/>
                <a:cs typeface="Open Sauce"/>
                <a:sym typeface="Open Sauce"/>
              </a:rPr>
              <a:t>P</a:t>
            </a:r>
            <a:r>
              <a:rPr lang="en-US" sz="2613">
                <a:solidFill>
                  <a:srgbClr val="092852"/>
                </a:solidFill>
                <a:latin typeface="Open Sauce"/>
                <a:ea typeface="Open Sauce"/>
                <a:cs typeface="Open Sauce"/>
                <a:sym typeface="Open Sauce"/>
              </a:rPr>
              <a:t>ara gestionar las decisiones de los jugadores y el flujo de las rondas, asegurando que el juego fuera justo y entretenido. Para agilizar el programa, desarrollamos funciones específicas para cada parte del juego, como la gestión de las cartas, la asignación de puntos y la verificación de los resultados.</a:t>
            </a:r>
          </a:p>
          <a:p>
            <a:pPr algn="l">
              <a:lnSpc>
                <a:spcPts val="3972"/>
              </a:lnSpc>
            </a:pPr>
            <a:r>
              <a:rPr lang="en-US" sz="2613">
                <a:solidFill>
                  <a:srgbClr val="092852"/>
                </a:solidFill>
                <a:latin typeface="Open Sauce"/>
                <a:ea typeface="Open Sauce"/>
                <a:cs typeface="Open Sauce"/>
                <a:sym typeface="Open Sauce"/>
              </a:rPr>
              <a:t>Esto incluye la gestión automática de turnos, donde los jugadores realizan sus apuestas y toman decisiones basadas en las cartas que tienen. Utilizamos funciones para manejar las apuestas de cada ronda y la lógica de si un jugador se pasa de 7.5 puntos. Las funciones también se encargan de calcular y actualizar los puntos de los jugadores, así como gestionar las rondas de forma eficient</a:t>
            </a:r>
          </a:p>
          <a:p>
            <a:pPr algn="l">
              <a:lnSpc>
                <a:spcPts val="4276"/>
              </a:lnSpc>
            </a:pPr>
          </a:p>
          <a:p>
            <a:pPr algn="l">
              <a:lnSpc>
                <a:spcPts val="3834"/>
              </a:lnSpc>
            </a:pPr>
          </a:p>
        </p:txBody>
      </p:sp>
      <p:sp>
        <p:nvSpPr>
          <p:cNvPr name="Freeform 9" id="9"/>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
        <p:nvSpPr>
          <p:cNvPr name="Freeform 10" id="10"/>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grpSp>
        <p:nvGrpSpPr>
          <p:cNvPr name="Group 11" id="11"/>
          <p:cNvGrpSpPr/>
          <p:nvPr/>
        </p:nvGrpSpPr>
        <p:grpSpPr>
          <a:xfrm rot="0">
            <a:off x="3028948" y="1182150"/>
            <a:ext cx="5071351" cy="1855179"/>
            <a:chOff x="0" y="0"/>
            <a:chExt cx="6761801" cy="2473572"/>
          </a:xfrm>
        </p:grpSpPr>
        <p:grpSp>
          <p:nvGrpSpPr>
            <p:cNvPr name="Group 12" id="12"/>
            <p:cNvGrpSpPr/>
            <p:nvPr/>
          </p:nvGrpSpPr>
          <p:grpSpPr>
            <a:xfrm rot="0">
              <a:off x="0" y="0"/>
              <a:ext cx="6761801" cy="2473572"/>
              <a:chOff x="0" y="0"/>
              <a:chExt cx="2303335" cy="842596"/>
            </a:xfrm>
          </p:grpSpPr>
          <p:sp>
            <p:nvSpPr>
              <p:cNvPr name="Freeform 13" id="13"/>
              <p:cNvSpPr/>
              <p:nvPr/>
            </p:nvSpPr>
            <p:spPr>
              <a:xfrm flipH="false" flipV="false" rot="0">
                <a:off x="0" y="0"/>
                <a:ext cx="2303336" cy="842596"/>
              </a:xfrm>
              <a:custGeom>
                <a:avLst/>
                <a:gdLst/>
                <a:ahLst/>
                <a:cxnLst/>
                <a:rect r="r" b="b" t="t" l="l"/>
                <a:pathLst>
                  <a:path h="842596" w="2303336">
                    <a:moveTo>
                      <a:pt x="2178875" y="842596"/>
                    </a:moveTo>
                    <a:lnTo>
                      <a:pt x="124460" y="842596"/>
                    </a:lnTo>
                    <a:cubicBezTo>
                      <a:pt x="55880" y="842596"/>
                      <a:pt x="0" y="786716"/>
                      <a:pt x="0" y="718136"/>
                    </a:cubicBezTo>
                    <a:lnTo>
                      <a:pt x="0" y="124460"/>
                    </a:lnTo>
                    <a:cubicBezTo>
                      <a:pt x="0" y="55880"/>
                      <a:pt x="55880" y="0"/>
                      <a:pt x="124460" y="0"/>
                    </a:cubicBezTo>
                    <a:lnTo>
                      <a:pt x="2178876" y="0"/>
                    </a:lnTo>
                    <a:cubicBezTo>
                      <a:pt x="2247455" y="0"/>
                      <a:pt x="2303336" y="55880"/>
                      <a:pt x="2303336" y="124460"/>
                    </a:cubicBezTo>
                    <a:lnTo>
                      <a:pt x="2303336" y="718136"/>
                    </a:lnTo>
                    <a:cubicBezTo>
                      <a:pt x="2303336" y="786716"/>
                      <a:pt x="2247455" y="842596"/>
                      <a:pt x="2178876" y="842596"/>
                    </a:cubicBezTo>
                    <a:close/>
                  </a:path>
                </a:pathLst>
              </a:custGeom>
              <a:solidFill>
                <a:srgbClr val="FFFFFF">
                  <a:alpha val="75686"/>
                </a:srgbClr>
              </a:solidFill>
            </p:spPr>
          </p:sp>
        </p:grpSp>
        <p:sp>
          <p:nvSpPr>
            <p:cNvPr name="TextBox 14" id="14"/>
            <p:cNvSpPr txBox="true"/>
            <p:nvPr/>
          </p:nvSpPr>
          <p:spPr>
            <a:xfrm rot="0">
              <a:off x="470534" y="777308"/>
              <a:ext cx="5820733" cy="818869"/>
            </a:xfrm>
            <a:prstGeom prst="rect">
              <a:avLst/>
            </a:prstGeom>
          </p:spPr>
          <p:txBody>
            <a:bodyPr anchor="t" rtlCol="false" tIns="0" lIns="0" bIns="0" rIns="0">
              <a:spAutoFit/>
            </a:bodyPr>
            <a:lstStyle/>
            <a:p>
              <a:pPr algn="ctr">
                <a:lnSpc>
                  <a:spcPts val="2577"/>
                </a:lnSpc>
              </a:pPr>
              <a:r>
                <a:rPr lang="en-US" b="true" sz="1840" spc="506">
                  <a:solidFill>
                    <a:srgbClr val="092852"/>
                  </a:solidFill>
                  <a:latin typeface="Open Sauce Semi-Bold"/>
                  <a:ea typeface="Open Sauce Semi-Bold"/>
                  <a:cs typeface="Open Sauce Semi-Bold"/>
                  <a:sym typeface="Open Sauce Semi-Bold"/>
                </a:rPr>
                <a:t>DESARROLLO DE LA LÓGICA DE JUEGO</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4352175" cy="3500871"/>
          </a:xfrm>
          <a:custGeom>
            <a:avLst/>
            <a:gdLst/>
            <a:ahLst/>
            <a:cxnLst/>
            <a:rect r="r" b="b" t="t" l="l"/>
            <a:pathLst>
              <a:path h="3500871" w="4352175">
                <a:moveTo>
                  <a:pt x="0" y="0"/>
                </a:moveTo>
                <a:lnTo>
                  <a:pt x="4352175" y="0"/>
                </a:lnTo>
                <a:lnTo>
                  <a:pt x="4352175" y="3500871"/>
                </a:lnTo>
                <a:lnTo>
                  <a:pt x="0" y="3500871"/>
                </a:lnTo>
                <a:lnTo>
                  <a:pt x="0" y="0"/>
                </a:lnTo>
                <a:close/>
              </a:path>
            </a:pathLst>
          </a:custGeom>
          <a:blipFill>
            <a:blip r:embed="rId2"/>
            <a:stretch>
              <a:fillRect l="0" t="0" r="0" b="0"/>
            </a:stretch>
          </a:blipFill>
        </p:spPr>
      </p:sp>
      <p:sp>
        <p:nvSpPr>
          <p:cNvPr name="TextBox 3" id="3"/>
          <p:cNvSpPr txBox="true"/>
          <p:nvPr/>
        </p:nvSpPr>
        <p:spPr>
          <a:xfrm rot="0">
            <a:off x="5481642" y="4371352"/>
            <a:ext cx="7324716" cy="1458572"/>
          </a:xfrm>
          <a:prstGeom prst="rect">
            <a:avLst/>
          </a:prstGeom>
        </p:spPr>
        <p:txBody>
          <a:bodyPr anchor="t" rtlCol="false" tIns="0" lIns="0" bIns="0" rIns="0">
            <a:spAutoFit/>
          </a:bodyPr>
          <a:lstStyle/>
          <a:p>
            <a:pPr algn="ctr">
              <a:lnSpc>
                <a:spcPts val="5834"/>
              </a:lnSpc>
            </a:pPr>
            <a:r>
              <a:rPr lang="en-US" b="true" sz="4167" spc="1146">
                <a:solidFill>
                  <a:srgbClr val="FFFFFF"/>
                </a:solidFill>
                <a:latin typeface="Open Sauce Semi-Bold"/>
                <a:ea typeface="Open Sauce Semi-Bold"/>
                <a:cs typeface="Open Sauce Semi-Bold"/>
                <a:sym typeface="Open Sauce Semi-Bold"/>
              </a:rPr>
              <a:t>BASE DE DATOS</a:t>
            </a:r>
          </a:p>
          <a:p>
            <a:pPr algn="ctr">
              <a:lnSpc>
                <a:spcPts val="5834"/>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2192000" cy="13716000"/>
          </a:xfrm>
        </p:grpSpPr>
        <p:pic>
          <p:nvPicPr>
            <p:cNvPr name="Picture 3" id="3"/>
            <p:cNvPicPr>
              <a:picLocks noChangeAspect="true"/>
            </p:cNvPicPr>
            <p:nvPr/>
          </p:nvPicPr>
          <p:blipFill>
            <a:blip r:embed="rId2"/>
            <a:srcRect l="54205" t="0" r="16016" b="0"/>
            <a:stretch>
              <a:fillRect/>
            </a:stretch>
          </p:blipFill>
          <p:spPr>
            <a:xfrm flipH="false" flipV="false">
              <a:off x="0" y="0"/>
              <a:ext cx="12192000" cy="13716000"/>
            </a:xfrm>
            <a:prstGeom prst="rect">
              <a:avLst/>
            </a:prstGeom>
          </p:spPr>
        </p:pic>
      </p:grpSp>
      <p:grpSp>
        <p:nvGrpSpPr>
          <p:cNvPr name="Group 4" id="4"/>
          <p:cNvGrpSpPr/>
          <p:nvPr/>
        </p:nvGrpSpPr>
        <p:grpSpPr>
          <a:xfrm rot="0">
            <a:off x="0" y="0"/>
            <a:ext cx="9144000" cy="11757581"/>
            <a:chOff x="0" y="0"/>
            <a:chExt cx="2408296" cy="3096647"/>
          </a:xfrm>
        </p:grpSpPr>
        <p:sp>
          <p:nvSpPr>
            <p:cNvPr name="Freeform 5" id="5"/>
            <p:cNvSpPr/>
            <p:nvPr/>
          </p:nvSpPr>
          <p:spPr>
            <a:xfrm flipH="false" flipV="false" rot="0">
              <a:off x="0" y="0"/>
              <a:ext cx="2408296" cy="3096647"/>
            </a:xfrm>
            <a:custGeom>
              <a:avLst/>
              <a:gdLst/>
              <a:ahLst/>
              <a:cxnLst/>
              <a:rect r="r" b="b" t="t" l="l"/>
              <a:pathLst>
                <a:path h="3096647" w="2408296">
                  <a:moveTo>
                    <a:pt x="0" y="0"/>
                  </a:moveTo>
                  <a:lnTo>
                    <a:pt x="2408296" y="0"/>
                  </a:lnTo>
                  <a:lnTo>
                    <a:pt x="2408296" y="3096647"/>
                  </a:lnTo>
                  <a:lnTo>
                    <a:pt x="0" y="3096647"/>
                  </a:lnTo>
                  <a:close/>
                </a:path>
              </a:pathLst>
            </a:custGeom>
            <a:solidFill>
              <a:srgbClr val="092852">
                <a:alpha val="66667"/>
              </a:srgbClr>
            </a:solidFill>
          </p:spPr>
        </p:sp>
        <p:sp>
          <p:nvSpPr>
            <p:cNvPr name="TextBox 6" id="6"/>
            <p:cNvSpPr txBox="true"/>
            <p:nvPr/>
          </p:nvSpPr>
          <p:spPr>
            <a:xfrm>
              <a:off x="0" y="-38100"/>
              <a:ext cx="2408296" cy="3134747"/>
            </a:xfrm>
            <a:prstGeom prst="rect">
              <a:avLst/>
            </a:prstGeom>
          </p:spPr>
          <p:txBody>
            <a:bodyPr anchor="ctr" rtlCol="false" tIns="50800" lIns="50800" bIns="50800" rIns="50800"/>
            <a:lstStyle/>
            <a:p>
              <a:pPr algn="ctr">
                <a:lnSpc>
                  <a:spcPts val="2520"/>
                </a:lnSpc>
              </a:pPr>
            </a:p>
          </p:txBody>
        </p:sp>
      </p:grpSp>
      <p:grpSp>
        <p:nvGrpSpPr>
          <p:cNvPr name="Group 7" id="7"/>
          <p:cNvGrpSpPr/>
          <p:nvPr/>
        </p:nvGrpSpPr>
        <p:grpSpPr>
          <a:xfrm rot="0">
            <a:off x="2799593" y="1721148"/>
            <a:ext cx="5173136" cy="2544727"/>
            <a:chOff x="0" y="0"/>
            <a:chExt cx="6897515" cy="3392970"/>
          </a:xfrm>
        </p:grpSpPr>
        <p:grpSp>
          <p:nvGrpSpPr>
            <p:cNvPr name="Group 8" id="8"/>
            <p:cNvGrpSpPr/>
            <p:nvPr/>
          </p:nvGrpSpPr>
          <p:grpSpPr>
            <a:xfrm rot="0">
              <a:off x="0" y="0"/>
              <a:ext cx="6897515" cy="3392970"/>
              <a:chOff x="0" y="0"/>
              <a:chExt cx="2303335" cy="1133038"/>
            </a:xfrm>
          </p:grpSpPr>
          <p:sp>
            <p:nvSpPr>
              <p:cNvPr name="Freeform 9" id="9"/>
              <p:cNvSpPr/>
              <p:nvPr/>
            </p:nvSpPr>
            <p:spPr>
              <a:xfrm flipH="false" flipV="false" rot="0">
                <a:off x="0" y="0"/>
                <a:ext cx="2303336" cy="1133038"/>
              </a:xfrm>
              <a:custGeom>
                <a:avLst/>
                <a:gdLst/>
                <a:ahLst/>
                <a:cxnLst/>
                <a:rect r="r" b="b" t="t" l="l"/>
                <a:pathLst>
                  <a:path h="1133038" w="2303336">
                    <a:moveTo>
                      <a:pt x="2178875" y="1133038"/>
                    </a:moveTo>
                    <a:lnTo>
                      <a:pt x="124460" y="1133038"/>
                    </a:lnTo>
                    <a:cubicBezTo>
                      <a:pt x="55880" y="1133038"/>
                      <a:pt x="0" y="1077158"/>
                      <a:pt x="0" y="1008578"/>
                    </a:cubicBezTo>
                    <a:lnTo>
                      <a:pt x="0" y="124460"/>
                    </a:lnTo>
                    <a:cubicBezTo>
                      <a:pt x="0" y="55880"/>
                      <a:pt x="55880" y="0"/>
                      <a:pt x="124460" y="0"/>
                    </a:cubicBezTo>
                    <a:lnTo>
                      <a:pt x="2178876" y="0"/>
                    </a:lnTo>
                    <a:cubicBezTo>
                      <a:pt x="2247455" y="0"/>
                      <a:pt x="2303336" y="55880"/>
                      <a:pt x="2303336" y="124460"/>
                    </a:cubicBezTo>
                    <a:lnTo>
                      <a:pt x="2303336" y="1008578"/>
                    </a:lnTo>
                    <a:cubicBezTo>
                      <a:pt x="2303336" y="1077158"/>
                      <a:pt x="2247455" y="1133038"/>
                      <a:pt x="2178876" y="1133038"/>
                    </a:cubicBezTo>
                    <a:close/>
                  </a:path>
                </a:pathLst>
              </a:custGeom>
              <a:solidFill>
                <a:srgbClr val="FFFFFF">
                  <a:alpha val="75686"/>
                </a:srgbClr>
              </a:solidFill>
            </p:spPr>
          </p:sp>
        </p:grpSp>
        <p:sp>
          <p:nvSpPr>
            <p:cNvPr name="TextBox 10" id="10"/>
            <p:cNvSpPr txBox="true"/>
            <p:nvPr/>
          </p:nvSpPr>
          <p:spPr>
            <a:xfrm rot="0">
              <a:off x="479978" y="783958"/>
              <a:ext cx="5937560" cy="1714007"/>
            </a:xfrm>
            <a:prstGeom prst="rect">
              <a:avLst/>
            </a:prstGeom>
          </p:spPr>
          <p:txBody>
            <a:bodyPr anchor="t" rtlCol="false" tIns="0" lIns="0" bIns="0" rIns="0">
              <a:spAutoFit/>
            </a:bodyPr>
            <a:lstStyle/>
            <a:p>
              <a:pPr algn="ctr">
                <a:lnSpc>
                  <a:spcPts val="2628"/>
                </a:lnSpc>
              </a:pPr>
              <a:r>
                <a:rPr lang="en-US" b="true" sz="1877" spc="516">
                  <a:solidFill>
                    <a:srgbClr val="092852"/>
                  </a:solidFill>
                  <a:latin typeface="Open Sauce Semi-Bold"/>
                  <a:ea typeface="Open Sauce Semi-Bold"/>
                  <a:cs typeface="Open Sauce Semi-Bold"/>
                  <a:sym typeface="Open Sauce Semi-Bold"/>
                </a:rPr>
                <a:t>ESTRUESTRUCTURACIÓN DE TABLAS Y RELACIONES:CTURA BASE RELACIONAL</a:t>
              </a:r>
            </a:p>
          </p:txBody>
        </p:sp>
      </p:grpSp>
      <p:grpSp>
        <p:nvGrpSpPr>
          <p:cNvPr name="Group 11" id="11"/>
          <p:cNvGrpSpPr/>
          <p:nvPr/>
        </p:nvGrpSpPr>
        <p:grpSpPr>
          <a:xfrm rot="0">
            <a:off x="2799593" y="5143500"/>
            <a:ext cx="5173136" cy="1892414"/>
            <a:chOff x="0" y="0"/>
            <a:chExt cx="6897515" cy="2523219"/>
          </a:xfrm>
        </p:grpSpPr>
        <p:grpSp>
          <p:nvGrpSpPr>
            <p:cNvPr name="Group 12" id="12"/>
            <p:cNvGrpSpPr/>
            <p:nvPr/>
          </p:nvGrpSpPr>
          <p:grpSpPr>
            <a:xfrm rot="0">
              <a:off x="0" y="0"/>
              <a:ext cx="6897515" cy="2523219"/>
              <a:chOff x="0" y="0"/>
              <a:chExt cx="2303335" cy="842596"/>
            </a:xfrm>
          </p:grpSpPr>
          <p:sp>
            <p:nvSpPr>
              <p:cNvPr name="Freeform 13" id="13"/>
              <p:cNvSpPr/>
              <p:nvPr/>
            </p:nvSpPr>
            <p:spPr>
              <a:xfrm flipH="false" flipV="false" rot="0">
                <a:off x="0" y="0"/>
                <a:ext cx="2303336" cy="842596"/>
              </a:xfrm>
              <a:custGeom>
                <a:avLst/>
                <a:gdLst/>
                <a:ahLst/>
                <a:cxnLst/>
                <a:rect r="r" b="b" t="t" l="l"/>
                <a:pathLst>
                  <a:path h="842596" w="2303336">
                    <a:moveTo>
                      <a:pt x="2178875" y="842596"/>
                    </a:moveTo>
                    <a:lnTo>
                      <a:pt x="124460" y="842596"/>
                    </a:lnTo>
                    <a:cubicBezTo>
                      <a:pt x="55880" y="842596"/>
                      <a:pt x="0" y="786716"/>
                      <a:pt x="0" y="718136"/>
                    </a:cubicBezTo>
                    <a:lnTo>
                      <a:pt x="0" y="124460"/>
                    </a:lnTo>
                    <a:cubicBezTo>
                      <a:pt x="0" y="55880"/>
                      <a:pt x="55880" y="0"/>
                      <a:pt x="124460" y="0"/>
                    </a:cubicBezTo>
                    <a:lnTo>
                      <a:pt x="2178876" y="0"/>
                    </a:lnTo>
                    <a:cubicBezTo>
                      <a:pt x="2247455" y="0"/>
                      <a:pt x="2303336" y="55880"/>
                      <a:pt x="2303336" y="124460"/>
                    </a:cubicBezTo>
                    <a:lnTo>
                      <a:pt x="2303336" y="718136"/>
                    </a:lnTo>
                    <a:cubicBezTo>
                      <a:pt x="2303336" y="786716"/>
                      <a:pt x="2247455" y="842596"/>
                      <a:pt x="2178876" y="842596"/>
                    </a:cubicBezTo>
                    <a:close/>
                  </a:path>
                </a:pathLst>
              </a:custGeom>
              <a:solidFill>
                <a:srgbClr val="FFFFFF">
                  <a:alpha val="75686"/>
                </a:srgbClr>
              </a:solidFill>
            </p:spPr>
          </p:sp>
        </p:grpSp>
        <p:sp>
          <p:nvSpPr>
            <p:cNvPr name="TextBox 14" id="14"/>
            <p:cNvSpPr txBox="true"/>
            <p:nvPr/>
          </p:nvSpPr>
          <p:spPr>
            <a:xfrm rot="0">
              <a:off x="479978" y="783958"/>
              <a:ext cx="5937560" cy="844256"/>
            </a:xfrm>
            <a:prstGeom prst="rect">
              <a:avLst/>
            </a:prstGeom>
          </p:spPr>
          <p:txBody>
            <a:bodyPr anchor="t" rtlCol="false" tIns="0" lIns="0" bIns="0" rIns="0">
              <a:spAutoFit/>
            </a:bodyPr>
            <a:lstStyle/>
            <a:p>
              <a:pPr algn="ctr">
                <a:lnSpc>
                  <a:spcPts val="2628"/>
                </a:lnSpc>
              </a:pPr>
              <a:r>
                <a:rPr lang="en-US" b="true" sz="1877" spc="516">
                  <a:solidFill>
                    <a:srgbClr val="092852"/>
                  </a:solidFill>
                  <a:latin typeface="Open Sauce Semi-Bold"/>
                  <a:ea typeface="Open Sauce Semi-Bold"/>
                  <a:cs typeface="Open Sauce Semi-Bold"/>
                  <a:sym typeface="Open Sauce Semi-Bold"/>
                </a:rPr>
                <a:t>CREAR BASE DE DATOS, TABLAS, ATRIBUTOS</a:t>
              </a:r>
            </a:p>
          </p:txBody>
        </p:sp>
      </p:grpSp>
      <p:sp>
        <p:nvSpPr>
          <p:cNvPr name="TextBox 15" id="15"/>
          <p:cNvSpPr txBox="true"/>
          <p:nvPr/>
        </p:nvSpPr>
        <p:spPr>
          <a:xfrm rot="0">
            <a:off x="10284779" y="9450574"/>
            <a:ext cx="7595647" cy="257175"/>
          </a:xfrm>
          <a:prstGeom prst="rect">
            <a:avLst/>
          </a:prstGeom>
        </p:spPr>
        <p:txBody>
          <a:bodyPr anchor="t" rtlCol="false" tIns="0" lIns="0" bIns="0" rIns="0">
            <a:spAutoFit/>
          </a:bodyPr>
          <a:lstStyle/>
          <a:p>
            <a:pPr algn="r">
              <a:lnSpc>
                <a:spcPts val="2100"/>
              </a:lnSpc>
            </a:pPr>
            <a:r>
              <a:rPr lang="en-US" b="true" sz="1500" spc="412">
                <a:solidFill>
                  <a:srgbClr val="092852"/>
                </a:solidFill>
                <a:latin typeface="Open Sauce Semi-Bold"/>
                <a:ea typeface="Open Sauce Semi-Bold"/>
                <a:cs typeface="Open Sauce Semi-Bold"/>
                <a:sym typeface="Open Sauce Semi-Bold"/>
              </a:rPr>
              <a:t>PROYECTO SIETE Y MEDIO 2025</a:t>
            </a:r>
          </a:p>
        </p:txBody>
      </p:sp>
      <p:sp>
        <p:nvSpPr>
          <p:cNvPr name="TextBox 16" id="16"/>
          <p:cNvSpPr txBox="true"/>
          <p:nvPr/>
        </p:nvSpPr>
        <p:spPr>
          <a:xfrm rot="0">
            <a:off x="9324975" y="541777"/>
            <a:ext cx="8555452" cy="8504433"/>
          </a:xfrm>
          <a:prstGeom prst="rect">
            <a:avLst/>
          </a:prstGeom>
        </p:spPr>
        <p:txBody>
          <a:bodyPr anchor="t" rtlCol="false" tIns="0" lIns="0" bIns="0" rIns="0">
            <a:spAutoFit/>
          </a:bodyPr>
          <a:lstStyle/>
          <a:p>
            <a:pPr algn="l">
              <a:lnSpc>
                <a:spcPts val="4276"/>
              </a:lnSpc>
            </a:pPr>
            <a:r>
              <a:rPr lang="en-US" sz="2813">
                <a:solidFill>
                  <a:srgbClr val="092852"/>
                </a:solidFill>
                <a:latin typeface="Open Sauce"/>
                <a:ea typeface="Open Sauce"/>
                <a:cs typeface="Open Sauce"/>
                <a:sym typeface="Open Sauce"/>
              </a:rPr>
              <a:t>Primero comencé estableciendo las tablas necesarias para el proyecto, asegurándome de que cada una estuviera relacionada de manera lógica para evitar redundancias. Definí las relaciones entre tablas utilizando claves foráneas para vincular registros de diferentes tablas asigné una clave primaria única a cada tabla para identificarla de forma exclusiva. También establecí las claves foráneas para crear vínculos entre las tablas, como en el caso de la tabla game_players, que se conecta con las tablas games y players. definí los tipos de datos adecuados para cada atributo. Utilicé INT para los identificadores y valores numéricos, BOOLEAN para valores de sí/no, y VARCHA</a:t>
            </a:r>
          </a:p>
          <a:p>
            <a:pPr algn="l">
              <a:lnSpc>
                <a:spcPts val="3834"/>
              </a:lnSpc>
            </a:pPr>
          </a:p>
        </p:txBody>
      </p:sp>
      <p:sp>
        <p:nvSpPr>
          <p:cNvPr name="Freeform 17" id="17"/>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
        <p:nvSpPr>
          <p:cNvPr name="Freeform 18" id="18"/>
          <p:cNvSpPr/>
          <p:nvPr/>
        </p:nvSpPr>
        <p:spPr>
          <a:xfrm flipH="false" flipV="false" rot="0">
            <a:off x="0" y="0"/>
            <a:ext cx="2622763" cy="2109739"/>
          </a:xfrm>
          <a:custGeom>
            <a:avLst/>
            <a:gdLst/>
            <a:ahLst/>
            <a:cxnLst/>
            <a:rect r="r" b="b" t="t" l="l"/>
            <a:pathLst>
              <a:path h="2109739" w="2622763">
                <a:moveTo>
                  <a:pt x="0" y="0"/>
                </a:moveTo>
                <a:lnTo>
                  <a:pt x="2622763" y="0"/>
                </a:lnTo>
                <a:lnTo>
                  <a:pt x="2622763" y="2109739"/>
                </a:lnTo>
                <a:lnTo>
                  <a:pt x="0" y="2109739"/>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DAGc6vAaKxo</dc:identifier>
  <dcterms:modified xsi:type="dcterms:W3CDTF">2011-08-01T06:04:30Z</dcterms:modified>
  <cp:revision>1</cp:revision>
  <dc:title>proyecto siete y medio</dc:title>
</cp:coreProperties>
</file>

<file path=docProps/thumbnail.jpeg>
</file>